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990000"/>
    <a:srgbClr val="CCCC00"/>
    <a:srgbClr val="CC9900"/>
    <a:srgbClr val="CC6600"/>
    <a:srgbClr val="808000"/>
    <a:srgbClr val="996600"/>
    <a:srgbClr val="993300"/>
    <a:srgbClr val="FF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3282" y="-18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A7010-846B-4F3E-B949-3496111BE611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6EC7D-E7E4-4ABE-8FBA-8E5A2536F7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02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36558-5E7A-4D61-9B75-6F452B0C2C99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0EDAB-8EF2-4A37-907C-4A396F4690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08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7099A-4A7B-406A-AD82-A024E4F364C8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24478-95F3-4DBB-96F0-642614505F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364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95135-52F3-4736-B847-FD44063553CC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A02C-6303-4ED8-92FC-7836938C58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1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F323B-57EF-44D0-AD0E-53E5CC2054CB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73AC1-1130-4811-B08F-4A389E123E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533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083F2-7847-4D01-8D17-7B7B7ABD6258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9163C-F04C-44EE-A75D-71D6A69D9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012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3DC80-07C3-45B8-96CA-FB9DC9C50F96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63AF0-1E1E-44B6-9CCD-98FA812FD1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424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A0B6F-841A-4B9F-ABAD-2C1C554C25FA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CFD53-A05B-4329-BCA7-B9F89E0731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591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365A6-C9A3-4164-A580-122AD678B306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01099-9B01-4445-BBA1-7821C39DDF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274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2B8A7-D2A6-4D98-81F6-072D9AA77016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1499-2CB7-476C-829A-10077ACE79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246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4E8D3-7307-43A2-A7D3-11D1E2608437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F03B3-9929-428A-8B13-FFD8C62B8C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572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42601C8-C781-490D-9F91-2280E3D92BCC}" type="datetimeFigureOut">
              <a:rPr lang="ja-JP" altLang="en-US"/>
              <a:pPr>
                <a:defRPr/>
              </a:pPr>
              <a:t>2014/9/9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FE6C299-CBF4-4BA9-B7D4-944CA01C65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-14437" y="2757488"/>
            <a:ext cx="6872437" cy="6764337"/>
          </a:xfrm>
          <a:prstGeom prst="rect">
            <a:avLst/>
          </a:prstGeom>
          <a:gradFill>
            <a:gsLst>
              <a:gs pos="0">
                <a:srgbClr val="CC9900">
                  <a:lumMod val="17000"/>
                  <a:lumOff val="83000"/>
                </a:srgb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-31204" y="0"/>
            <a:ext cx="6889204" cy="3142577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7968" y="504825"/>
            <a:ext cx="6553400" cy="215443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○○○</a:t>
            </a:r>
            <a:r>
              <a:rPr lang="ja-JP" altLang="en-US" sz="28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マンション</a:t>
            </a:r>
            <a:endParaRPr lang="en-US" altLang="ja-JP" sz="48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日帰りじっくり</a:t>
            </a:r>
            <a:endParaRPr lang="en-US" altLang="ja-JP" sz="4800" dirty="0" smtClean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　　　　 バスツアー</a:t>
            </a:r>
            <a:r>
              <a:rPr lang="ja-JP" altLang="en-US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のご案内 </a:t>
            </a:r>
            <a:endParaRPr lang="en-US" altLang="ja-JP" sz="28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05978" y="6802447"/>
            <a:ext cx="5975350" cy="122383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8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990600" lvl="3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じゃんけん大会で夕飯</a:t>
            </a:r>
            <a:r>
              <a:rPr lang="en-US" altLang="ja-JP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GET</a:t>
            </a: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しよう！</a:t>
            </a:r>
            <a:endParaRPr lang="en-US" altLang="ja-JP" sz="2000" dirty="0" smtClean="0">
              <a:solidFill>
                <a:srgbClr val="666633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990600" lvl="3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小田原名産干物</a:t>
            </a:r>
            <a:r>
              <a:rPr lang="en-US" altLang="ja-JP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set</a:t>
            </a: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や秋の味覚が</a:t>
            </a:r>
            <a:endParaRPr lang="en-US" altLang="ja-JP" sz="2000" dirty="0" smtClean="0">
              <a:solidFill>
                <a:srgbClr val="666633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990600" lvl="3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6666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当たるかも！？</a:t>
            </a:r>
            <a:endParaRPr lang="en-US" altLang="ja-JP" sz="2000" dirty="0">
              <a:solidFill>
                <a:srgbClr val="666633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58" name="テキスト ボックス 13"/>
          <p:cNvSpPr txBox="1">
            <a:spLocks noChangeArrowheads="1"/>
          </p:cNvSpPr>
          <p:nvPr/>
        </p:nvSpPr>
        <p:spPr bwMode="auto">
          <a:xfrm>
            <a:off x="3235694" y="8337376"/>
            <a:ext cx="25464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皆様、お誘い合わせの上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お申込みください。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9" name="テキスト ボックス 18"/>
          <p:cNvSpPr txBox="1">
            <a:spLocks noChangeArrowheads="1"/>
          </p:cNvSpPr>
          <p:nvPr/>
        </p:nvSpPr>
        <p:spPr bwMode="auto">
          <a:xfrm>
            <a:off x="527050" y="9129464"/>
            <a:ext cx="5997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○○マンション管理組合　イベント実行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委員会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本件問合せ先：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123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号室　</a:t>
            </a:r>
            <a:r>
              <a:rPr lang="ja-JP" altLang="en-US" sz="1000" dirty="0" err="1" smtClean="0">
                <a:latin typeface="HG丸ｺﾞｼｯｸM-PRO" pitchFamily="50" charset="-128"/>
                <a:ea typeface="HG丸ｺﾞｼｯｸM-PRO" pitchFamily="50" charset="-128"/>
              </a:rPr>
              <a:t>さいばほ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うむ　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TEL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012-3456-7890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Email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000" dirty="0" smtClean="0">
                <a:latin typeface="HG丸ｺﾞｼｯｸM-PRO" pitchFamily="50" charset="-128"/>
                <a:ea typeface="HG丸ｺﾞｼｯｸM-PRO" pitchFamily="50" charset="-128"/>
              </a:rPr>
              <a:t>abc@def.jp</a:t>
            </a:r>
            <a:endParaRPr lang="en-US" altLang="ja-JP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7649" name="Picture 1" descr="C:\Users\s-takaku\Desktop\作業中\組合\20140904_イベント準備\img\photo09_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988396">
            <a:off x="4972946" y="28726"/>
            <a:ext cx="2131809" cy="159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" descr="C:\Users\s-takaku\Desktop\作業中\組合\20140904_イベント準備\img\photo09_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988396">
            <a:off x="4918685" y="-52595"/>
            <a:ext cx="2131809" cy="159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1" name="Picture 3" descr="C:\Users\s-takaku\Desktop\作業中\組合\20140904_イベント準備\img\photo07_l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35" b="21578"/>
          <a:stretch/>
        </p:blipFill>
        <p:spPr bwMode="auto">
          <a:xfrm>
            <a:off x="173074" y="8224692"/>
            <a:ext cx="2175806" cy="90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グループ化 7"/>
          <p:cNvGrpSpPr/>
          <p:nvPr/>
        </p:nvGrpSpPr>
        <p:grpSpPr>
          <a:xfrm>
            <a:off x="-31203" y="3001053"/>
            <a:ext cx="6892849" cy="263208"/>
            <a:chOff x="-31203" y="2640451"/>
            <a:chExt cx="6892849" cy="263208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-31203" y="2660290"/>
              <a:ext cx="1618952" cy="243368"/>
              <a:chOff x="-31203" y="2660290"/>
              <a:chExt cx="1618952" cy="243368"/>
            </a:xfrm>
          </p:grpSpPr>
          <p:grpSp>
            <p:nvGrpSpPr>
              <p:cNvPr id="3" name="グループ化 2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2" name="フローチャート : 照合 1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フローチャート : 照合 29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2" name="グループ化 31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33" name="フローチャート : 照合 32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" name="フローチャート : 照合 33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36" name="グループ化 35"/>
            <p:cNvGrpSpPr/>
            <p:nvPr/>
          </p:nvGrpSpPr>
          <p:grpSpPr>
            <a:xfrm>
              <a:off x="1599978" y="2660291"/>
              <a:ext cx="1618952" cy="243368"/>
              <a:chOff x="-31203" y="2660290"/>
              <a:chExt cx="1618952" cy="243368"/>
            </a:xfrm>
          </p:grpSpPr>
          <p:grpSp>
            <p:nvGrpSpPr>
              <p:cNvPr id="37" name="グループ化 36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41" name="フローチャート : 照合 40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フローチャート : 照合 41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8" name="グループ化 37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39" name="フローチャート : 照合 38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0" name="フローチャート : 照合 39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43" name="グループ化 42"/>
            <p:cNvGrpSpPr/>
            <p:nvPr/>
          </p:nvGrpSpPr>
          <p:grpSpPr>
            <a:xfrm>
              <a:off x="3218930" y="2660291"/>
              <a:ext cx="1618952" cy="243368"/>
              <a:chOff x="-31203" y="2660290"/>
              <a:chExt cx="1618952" cy="243368"/>
            </a:xfrm>
          </p:grpSpPr>
          <p:grpSp>
            <p:nvGrpSpPr>
              <p:cNvPr id="44" name="グループ化 43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48" name="フローチャート : 照合 47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フローチャート : 照合 48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5" name="グループ化 44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46" name="フローチャート : 照合 45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フローチャート : 照合 46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0" name="グループ化 49"/>
            <p:cNvGrpSpPr/>
            <p:nvPr/>
          </p:nvGrpSpPr>
          <p:grpSpPr>
            <a:xfrm>
              <a:off x="4837882" y="2649302"/>
              <a:ext cx="1618952" cy="243368"/>
              <a:chOff x="-31203" y="2660290"/>
              <a:chExt cx="1618952" cy="243368"/>
            </a:xfrm>
          </p:grpSpPr>
          <p:grpSp>
            <p:nvGrpSpPr>
              <p:cNvPr id="51" name="グループ化 50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55" name="フローチャート : 照合 54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フローチャート : 照合 55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2" name="グループ化 51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53" name="フローチャート : 照合 52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4" name="フローチャート : 照合 53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62" name="フローチャート : 照合 61"/>
            <p:cNvSpPr/>
            <p:nvPr/>
          </p:nvSpPr>
          <p:spPr>
            <a:xfrm rot="5400000">
              <a:off x="6537556" y="2559729"/>
              <a:ext cx="243367" cy="404812"/>
            </a:xfrm>
            <a:prstGeom prst="flowChartCollat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-14437" y="-12582"/>
            <a:ext cx="6892849" cy="263208"/>
            <a:chOff x="-31203" y="2640451"/>
            <a:chExt cx="6892849" cy="263208"/>
          </a:xfrm>
        </p:grpSpPr>
        <p:grpSp>
          <p:nvGrpSpPr>
            <p:cNvPr id="66" name="グループ化 65"/>
            <p:cNvGrpSpPr/>
            <p:nvPr/>
          </p:nvGrpSpPr>
          <p:grpSpPr>
            <a:xfrm>
              <a:off x="-31203" y="2660290"/>
              <a:ext cx="1618952" cy="243368"/>
              <a:chOff x="-31203" y="2660290"/>
              <a:chExt cx="1618952" cy="243368"/>
            </a:xfrm>
          </p:grpSpPr>
          <p:grpSp>
            <p:nvGrpSpPr>
              <p:cNvPr id="89" name="グループ化 88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93" name="フローチャート : 照合 92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フローチャート : 照合 93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0" name="グループ化 89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91" name="フローチャート : 照合 90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2" name="フローチャート : 照合 91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67" name="グループ化 66"/>
            <p:cNvGrpSpPr/>
            <p:nvPr/>
          </p:nvGrpSpPr>
          <p:grpSpPr>
            <a:xfrm>
              <a:off x="1599978" y="2660291"/>
              <a:ext cx="1618952" cy="243368"/>
              <a:chOff x="-31203" y="2660290"/>
              <a:chExt cx="1618952" cy="243368"/>
            </a:xfrm>
          </p:grpSpPr>
          <p:grpSp>
            <p:nvGrpSpPr>
              <p:cNvPr id="83" name="グループ化 82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87" name="フローチャート : 照合 86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8" name="フローチャート : 照合 87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4" name="グループ化 83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85" name="フローチャート : 照合 84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6" name="フローチャート : 照合 85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68" name="グループ化 67"/>
            <p:cNvGrpSpPr/>
            <p:nvPr/>
          </p:nvGrpSpPr>
          <p:grpSpPr>
            <a:xfrm>
              <a:off x="3218930" y="2660291"/>
              <a:ext cx="1618952" cy="243368"/>
              <a:chOff x="-31203" y="2660290"/>
              <a:chExt cx="1618952" cy="243368"/>
            </a:xfrm>
          </p:grpSpPr>
          <p:grpSp>
            <p:nvGrpSpPr>
              <p:cNvPr id="77" name="グループ化 76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81" name="フローチャート : 照合 80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フローチャート : 照合 81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78" name="グループ化 77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79" name="フローチャート : 照合 78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0" name="フローチャート : 照合 79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69" name="グループ化 68"/>
            <p:cNvGrpSpPr/>
            <p:nvPr/>
          </p:nvGrpSpPr>
          <p:grpSpPr>
            <a:xfrm>
              <a:off x="4837882" y="2649302"/>
              <a:ext cx="1618952" cy="243368"/>
              <a:chOff x="-31203" y="2660290"/>
              <a:chExt cx="1618952" cy="243368"/>
            </a:xfrm>
          </p:grpSpPr>
          <p:grpSp>
            <p:nvGrpSpPr>
              <p:cNvPr id="71" name="グループ化 70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75" name="フローチャート : 照合 74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6" name="フローチャート : 照合 75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72" name="グループ化 71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73" name="フローチャート : 照合 72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フローチャート : 照合 73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70" name="フローチャート : 照合 69"/>
            <p:cNvSpPr/>
            <p:nvPr/>
          </p:nvSpPr>
          <p:spPr>
            <a:xfrm rot="5400000">
              <a:off x="6537556" y="2559729"/>
              <a:ext cx="243367" cy="404812"/>
            </a:xfrm>
            <a:prstGeom prst="flowChartCollat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円/楕円 8"/>
          <p:cNvSpPr/>
          <p:nvPr/>
        </p:nvSpPr>
        <p:spPr>
          <a:xfrm>
            <a:off x="4782547" y="3822354"/>
            <a:ext cx="1821358" cy="8265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652" name="Picture 4" descr="C:\Users\s-takaku\Desktop\作業中\組合\20140904_イベント準備\img\photo25_l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0" t="12903" r="4570" b="10999"/>
          <a:stretch/>
        </p:blipFill>
        <p:spPr bwMode="auto">
          <a:xfrm>
            <a:off x="4527511" y="2720752"/>
            <a:ext cx="2009616" cy="127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/>
          <p:cNvGrpSpPr/>
          <p:nvPr/>
        </p:nvGrpSpPr>
        <p:grpSpPr>
          <a:xfrm>
            <a:off x="154708" y="1838821"/>
            <a:ext cx="2698228" cy="881931"/>
            <a:chOff x="-501227" y="1821652"/>
            <a:chExt cx="3311696" cy="1090648"/>
          </a:xfrm>
        </p:grpSpPr>
        <p:sp>
          <p:nvSpPr>
            <p:cNvPr id="11" name="円/楕円 10"/>
            <p:cNvSpPr/>
            <p:nvPr/>
          </p:nvSpPr>
          <p:spPr>
            <a:xfrm>
              <a:off x="-501227" y="1900418"/>
              <a:ext cx="1011882" cy="1011882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円/楕円 97"/>
            <p:cNvSpPr/>
            <p:nvPr/>
          </p:nvSpPr>
          <p:spPr>
            <a:xfrm>
              <a:off x="290861" y="1821652"/>
              <a:ext cx="1011882" cy="1011882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円/楕円 98"/>
            <p:cNvSpPr/>
            <p:nvPr/>
          </p:nvSpPr>
          <p:spPr>
            <a:xfrm>
              <a:off x="1066192" y="1900418"/>
              <a:ext cx="1011882" cy="1011882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円/楕円 99"/>
            <p:cNvSpPr/>
            <p:nvPr/>
          </p:nvSpPr>
          <p:spPr>
            <a:xfrm>
              <a:off x="1798587" y="1821652"/>
              <a:ext cx="1011882" cy="1011882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01" name="テキスト ボックス 100"/>
          <p:cNvSpPr txBox="1"/>
          <p:nvPr/>
        </p:nvSpPr>
        <p:spPr>
          <a:xfrm>
            <a:off x="299467" y="1846139"/>
            <a:ext cx="2451350" cy="76944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 smtClean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紅葉散歩</a:t>
            </a:r>
            <a:endParaRPr lang="en-US" altLang="ja-JP" sz="28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4" name="Picture 1" descr="C:\Users\s-takaku\Desktop\作業中\組合\20140904_イベント準備\img\photo09_l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45869">
            <a:off x="5643939" y="8356646"/>
            <a:ext cx="1312443" cy="98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7" name="グループ化 106"/>
          <p:cNvGrpSpPr/>
          <p:nvPr/>
        </p:nvGrpSpPr>
        <p:grpSpPr>
          <a:xfrm>
            <a:off x="-14438" y="9658344"/>
            <a:ext cx="6892849" cy="263208"/>
            <a:chOff x="-31203" y="2640451"/>
            <a:chExt cx="6892849" cy="263208"/>
          </a:xfrm>
        </p:grpSpPr>
        <p:grpSp>
          <p:nvGrpSpPr>
            <p:cNvPr id="108" name="グループ化 107"/>
            <p:cNvGrpSpPr/>
            <p:nvPr/>
          </p:nvGrpSpPr>
          <p:grpSpPr>
            <a:xfrm>
              <a:off x="-31203" y="2660290"/>
              <a:ext cx="1618952" cy="243368"/>
              <a:chOff x="-31203" y="2660290"/>
              <a:chExt cx="1618952" cy="243368"/>
            </a:xfrm>
          </p:grpSpPr>
          <p:grpSp>
            <p:nvGrpSpPr>
              <p:cNvPr id="131" name="グループ化 130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135" name="フローチャート : 照合 134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6" name="フローチャート : 照合 135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2" name="グループ化 131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133" name="フローチャート : 照合 132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4" name="フローチャート : 照合 133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09" name="グループ化 108"/>
            <p:cNvGrpSpPr/>
            <p:nvPr/>
          </p:nvGrpSpPr>
          <p:grpSpPr>
            <a:xfrm>
              <a:off x="1599978" y="2660291"/>
              <a:ext cx="1618952" cy="243368"/>
              <a:chOff x="-31203" y="2660290"/>
              <a:chExt cx="1618952" cy="243368"/>
            </a:xfrm>
          </p:grpSpPr>
          <p:grpSp>
            <p:nvGrpSpPr>
              <p:cNvPr id="125" name="グループ化 124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129" name="フローチャート : 照合 128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0" name="フローチャート : 照合 129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6" name="グループ化 125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127" name="フローチャート : 照合 126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8" name="フローチャート : 照合 127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0" name="グループ化 109"/>
            <p:cNvGrpSpPr/>
            <p:nvPr/>
          </p:nvGrpSpPr>
          <p:grpSpPr>
            <a:xfrm>
              <a:off x="3218930" y="2660291"/>
              <a:ext cx="1618952" cy="243368"/>
              <a:chOff x="-31203" y="2660290"/>
              <a:chExt cx="1618952" cy="243368"/>
            </a:xfrm>
          </p:grpSpPr>
          <p:grpSp>
            <p:nvGrpSpPr>
              <p:cNvPr id="119" name="グループ化 118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123" name="フローチャート : 照合 122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4" name="フローチャート : 照合 123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0" name="グループ化 119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121" name="フローチャート : 照合 120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2" name="フローチャート : 照合 121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1" name="グループ化 110"/>
            <p:cNvGrpSpPr/>
            <p:nvPr/>
          </p:nvGrpSpPr>
          <p:grpSpPr>
            <a:xfrm>
              <a:off x="4837882" y="2649302"/>
              <a:ext cx="1618952" cy="243368"/>
              <a:chOff x="-31203" y="2660290"/>
              <a:chExt cx="1618952" cy="243368"/>
            </a:xfrm>
          </p:grpSpPr>
          <p:grpSp>
            <p:nvGrpSpPr>
              <p:cNvPr id="113" name="グループ化 112"/>
              <p:cNvGrpSpPr/>
              <p:nvPr/>
            </p:nvGrpSpPr>
            <p:grpSpPr>
              <a:xfrm>
                <a:off x="-3120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117" name="フローチャート : 照合 116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8" name="フローチャート : 照合 117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14" name="グループ化 113"/>
              <p:cNvGrpSpPr/>
              <p:nvPr/>
            </p:nvGrpSpPr>
            <p:grpSpPr>
              <a:xfrm>
                <a:off x="778273" y="2660290"/>
                <a:ext cx="809476" cy="243368"/>
                <a:chOff x="1" y="2660290"/>
                <a:chExt cx="809476" cy="243368"/>
              </a:xfrm>
            </p:grpSpPr>
            <p:sp>
              <p:nvSpPr>
                <p:cNvPr id="115" name="フローチャート : 照合 114"/>
                <p:cNvSpPr/>
                <p:nvPr/>
              </p:nvSpPr>
              <p:spPr>
                <a:xfrm rot="5400000">
                  <a:off x="80723" y="2579568"/>
                  <a:ext cx="243367" cy="404812"/>
                </a:xfrm>
                <a:prstGeom prst="flowChartCollate">
                  <a:avLst/>
                </a:prstGeom>
                <a:solidFill>
                  <a:srgbClr val="99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6" name="フローチャート : 照合 115"/>
                <p:cNvSpPr/>
                <p:nvPr/>
              </p:nvSpPr>
              <p:spPr>
                <a:xfrm rot="5400000">
                  <a:off x="485387" y="2579569"/>
                  <a:ext cx="243367" cy="404812"/>
                </a:xfrm>
                <a:prstGeom prst="flowChartCollate">
                  <a:avLst/>
                </a:prstGeom>
                <a:solidFill>
                  <a:srgbClr val="66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12" name="フローチャート : 照合 111"/>
            <p:cNvSpPr/>
            <p:nvPr/>
          </p:nvSpPr>
          <p:spPr>
            <a:xfrm rot="5400000">
              <a:off x="6537556" y="2559729"/>
              <a:ext cx="243367" cy="404812"/>
            </a:xfrm>
            <a:prstGeom prst="flowChartCollat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53" name="テキスト ボックス 7"/>
          <p:cNvSpPr txBox="1">
            <a:spLocks noChangeArrowheads="1"/>
          </p:cNvSpPr>
          <p:nvPr/>
        </p:nvSpPr>
        <p:spPr bwMode="auto">
          <a:xfrm>
            <a:off x="332656" y="4068000"/>
            <a:ext cx="6408712" cy="241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ja-JP" altLang="en-US" sz="1800" b="1" dirty="0" smtClean="0">
                <a:solidFill>
                  <a:srgbClr val="990000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時間　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>9:00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>18:00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ja-JP" altLang="en-US" sz="1800" b="1" dirty="0" smtClean="0">
                <a:solidFill>
                  <a:srgbClr val="990000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場所</a:t>
            </a: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神奈川県箱根強羅公園</a:t>
            </a:r>
            <a:endParaRPr lang="en-US" altLang="ja-JP" sz="18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ja-JP" altLang="en-US" sz="1800" b="1" dirty="0" smtClean="0">
                <a:solidFill>
                  <a:srgbClr val="990000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集合　エントランス</a:t>
            </a:r>
            <a:endParaRPr lang="en-US" altLang="ja-JP" sz="18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ja-JP" altLang="en-US" sz="1800" b="1" dirty="0" smtClean="0">
                <a:solidFill>
                  <a:srgbClr val="990000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費用</a:t>
            </a: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>3,000</a:t>
            </a: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円</a:t>
            </a:r>
            <a:r>
              <a:rPr lang="ja-JP" altLang="en-US" sz="1100" b="1" dirty="0">
                <a:latin typeface="HG丸ｺﾞｼｯｸM-PRO" pitchFamily="50" charset="-128"/>
                <a:ea typeface="HG丸ｺﾞｼｯｸM-PRO" pitchFamily="50" charset="-128"/>
              </a:rPr>
              <a:t>（昼食・おやつ・ビール・ジュース等付）</a:t>
            </a:r>
            <a:endParaRPr lang="en-US" altLang="ja-JP" sz="18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ja-JP" altLang="en-US" sz="1800" b="1" dirty="0" smtClean="0">
                <a:solidFill>
                  <a:srgbClr val="990000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定員　先着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>25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名</a:t>
            </a:r>
            <a:endParaRPr lang="en-US" altLang="ja-JP" sz="18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ja-JP" altLang="en-US" sz="1800" b="1" dirty="0" smtClean="0">
                <a:solidFill>
                  <a:srgbClr val="990000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申込</a:t>
            </a: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800" b="1" dirty="0" smtClean="0">
                <a:solidFill>
                  <a:srgbClr val="990000"/>
                </a:solidFill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800" b="1" dirty="0" smtClean="0">
                <a:solidFill>
                  <a:srgbClr val="990000"/>
                </a:solidFill>
                <a:latin typeface="HG丸ｺﾞｼｯｸM-PRO" pitchFamily="50" charset="-128"/>
                <a:ea typeface="HG丸ｺﾞｼｯｸM-PRO" pitchFamily="50" charset="-128"/>
              </a:rPr>
              <a:t>月○日まで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に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、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　　　　</a:t>
            </a:r>
            <a:r>
              <a:rPr lang="en-US" altLang="ja-JP" sz="1800" b="1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階受付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までお申込み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ください</a:t>
            </a:r>
            <a:r>
              <a:rPr lang="ja-JP" altLang="en-US" sz="1800" b="1" dirty="0" smtClean="0">
                <a:latin typeface="HG丸ｺﾞｼｯｸM-PRO" pitchFamily="50" charset="-128"/>
                <a:ea typeface="HG丸ｺﾞｼｯｸM-PRO" pitchFamily="50" charset="-128"/>
              </a:rPr>
              <a:t>。</a:t>
            </a:r>
            <a:r>
              <a:rPr lang="ja-JP" altLang="en-US" sz="1050" b="1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050" b="1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050" b="1" dirty="0" smtClean="0">
                <a:latin typeface="HG丸ｺﾞｼｯｸM-PRO" pitchFamily="50" charset="-128"/>
                <a:ea typeface="HG丸ｺﾞｼｯｸM-PRO" pitchFamily="50" charset="-128"/>
              </a:rPr>
              <a:t>費用は当日払い）</a:t>
            </a: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6" name="テキスト ボックス 7"/>
          <p:cNvSpPr txBox="1">
            <a:spLocks noChangeArrowheads="1"/>
          </p:cNvSpPr>
          <p:nvPr/>
        </p:nvSpPr>
        <p:spPr bwMode="auto">
          <a:xfrm>
            <a:off x="332656" y="3296816"/>
            <a:ext cx="43979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2014</a:t>
            </a:r>
            <a:r>
              <a:rPr lang="ja-JP" altLang="en-US" sz="2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2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ja-JP" altLang="en-US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○</a:t>
            </a:r>
            <a:r>
              <a:rPr lang="ja-JP" altLang="en-US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日（土</a:t>
            </a:r>
            <a:r>
              <a:rPr lang="ja-JP" altLang="en-US" sz="2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28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2056" name="グループ化 2055"/>
          <p:cNvGrpSpPr/>
          <p:nvPr/>
        </p:nvGrpSpPr>
        <p:grpSpPr>
          <a:xfrm>
            <a:off x="188640" y="6586126"/>
            <a:ext cx="1359920" cy="1535226"/>
            <a:chOff x="227829" y="6457564"/>
            <a:chExt cx="1505698" cy="1699796"/>
          </a:xfrm>
        </p:grpSpPr>
        <p:pic>
          <p:nvPicPr>
            <p:cNvPr id="27654" name="Picture 6" descr="C:\Users\s-takaku\Desktop\作業中\組合\20140904_イベント準備\img\photo02_l.png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834" r="10864"/>
            <a:stretch/>
          </p:blipFill>
          <p:spPr bwMode="auto">
            <a:xfrm rot="20637141">
              <a:off x="227829" y="6715165"/>
              <a:ext cx="1505698" cy="1442195"/>
            </a:xfrm>
            <a:prstGeom prst="rect">
              <a:avLst/>
            </a:prstGeom>
            <a:noFill/>
            <a:effectLst>
              <a:outerShdw dist="38100" dir="8100000" sx="102000" sy="102000" algn="tr" rotWithShape="0">
                <a:prstClr val="black">
                  <a:alpha val="27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49" name="二等辺三角形 2048"/>
            <p:cNvSpPr/>
            <p:nvPr/>
          </p:nvSpPr>
          <p:spPr>
            <a:xfrm rot="11482737">
              <a:off x="999054" y="6457564"/>
              <a:ext cx="237773" cy="228486"/>
            </a:xfrm>
            <a:prstGeom prst="triangle">
              <a:avLst/>
            </a:prstGeom>
            <a:solidFill>
              <a:srgbClr val="808000"/>
            </a:solidFill>
            <a:ln>
              <a:solidFill>
                <a:schemeClr val="bg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二等辺三角形 148"/>
            <p:cNvSpPr/>
            <p:nvPr/>
          </p:nvSpPr>
          <p:spPr>
            <a:xfrm rot="13759124">
              <a:off x="1454330" y="6673703"/>
              <a:ext cx="237773" cy="228487"/>
            </a:xfrm>
            <a:prstGeom prst="triangle">
              <a:avLst/>
            </a:prstGeom>
            <a:solidFill>
              <a:srgbClr val="808000"/>
            </a:solidFill>
            <a:ln>
              <a:solidFill>
                <a:schemeClr val="bg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二等辺三角形 149"/>
            <p:cNvSpPr/>
            <p:nvPr/>
          </p:nvSpPr>
          <p:spPr>
            <a:xfrm rot="9027276">
              <a:off x="533786" y="6517948"/>
              <a:ext cx="236494" cy="227257"/>
            </a:xfrm>
            <a:prstGeom prst="triangle">
              <a:avLst/>
            </a:prstGeom>
            <a:solidFill>
              <a:srgbClr val="808000"/>
            </a:solidFill>
            <a:ln>
              <a:solidFill>
                <a:schemeClr val="bg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50" name="正方形/長方形 2049"/>
          <p:cNvSpPr/>
          <p:nvPr/>
        </p:nvSpPr>
        <p:spPr>
          <a:xfrm rot="420224">
            <a:off x="5220605" y="6722214"/>
            <a:ext cx="1214288" cy="245312"/>
          </a:xfrm>
          <a:prstGeom prst="rect">
            <a:avLst/>
          </a:prstGeom>
          <a:solidFill>
            <a:srgbClr val="8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車内イベント</a:t>
            </a:r>
            <a:endParaRPr kumimoji="1" lang="ja-JP" altLang="en-US" sz="1200" b="1" dirty="0"/>
          </a:p>
        </p:txBody>
      </p:sp>
      <p:pic>
        <p:nvPicPr>
          <p:cNvPr id="28" name="Picture 1" descr="C:\Users\s-takaku\Desktop\作業中\組合\20140904_イベント準備\img\photo09_l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37392">
            <a:off x="-364417" y="-152369"/>
            <a:ext cx="1538460" cy="115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1" descr="C:\Users\s-takaku\Desktop\作業中\組合\20140904_イベント準備\img\photo09_l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55000" contrast="-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12359">
            <a:off x="-39754" y="2542736"/>
            <a:ext cx="1050032" cy="787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1" descr="C:\Users\s-takaku\Desktop\作業中\組合\20140904_イベント準備\img\photo09_l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55000" contrast="-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25348">
            <a:off x="5174162" y="4734204"/>
            <a:ext cx="1271925" cy="95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4" name="グループ化 153"/>
          <p:cNvGrpSpPr/>
          <p:nvPr/>
        </p:nvGrpSpPr>
        <p:grpSpPr>
          <a:xfrm>
            <a:off x="7100915" y="12240"/>
            <a:ext cx="432048" cy="8099168"/>
            <a:chOff x="-675456" y="12240"/>
            <a:chExt cx="432048" cy="8099168"/>
          </a:xfrm>
        </p:grpSpPr>
        <p:grpSp>
          <p:nvGrpSpPr>
            <p:cNvPr id="155" name="グループ化 154"/>
            <p:cNvGrpSpPr/>
            <p:nvPr/>
          </p:nvGrpSpPr>
          <p:grpSpPr>
            <a:xfrm rot="5400000">
              <a:off x="-3514800" y="4840016"/>
              <a:ext cx="6110736" cy="432048"/>
              <a:chOff x="404664" y="920552"/>
              <a:chExt cx="6110736" cy="432048"/>
            </a:xfrm>
          </p:grpSpPr>
          <p:sp>
            <p:nvSpPr>
              <p:cNvPr id="157" name="正方形/長方形 156"/>
              <p:cNvSpPr/>
              <p:nvPr/>
            </p:nvSpPr>
            <p:spPr>
              <a:xfrm>
                <a:off x="3863834" y="920552"/>
                <a:ext cx="576064" cy="432048"/>
              </a:xfrm>
              <a:prstGeom prst="rect">
                <a:avLst/>
              </a:prstGeom>
              <a:solidFill>
                <a:srgbClr val="99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8" name="正方形/長方形 157"/>
              <p:cNvSpPr/>
              <p:nvPr/>
            </p:nvSpPr>
            <p:spPr>
              <a:xfrm>
                <a:off x="3172000" y="920552"/>
                <a:ext cx="576064" cy="432048"/>
              </a:xfrm>
              <a:prstGeom prst="rect">
                <a:avLst/>
              </a:prstGeom>
              <a:solidFill>
                <a:srgbClr val="9966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" name="正方形/長方形 158"/>
              <p:cNvSpPr/>
              <p:nvPr/>
            </p:nvSpPr>
            <p:spPr>
              <a:xfrm>
                <a:off x="5247502" y="920552"/>
                <a:ext cx="576064" cy="432048"/>
              </a:xfrm>
              <a:prstGeom prst="rect">
                <a:avLst/>
              </a:prstGeom>
              <a:solidFill>
                <a:srgbClr val="8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0" name="正方形/長方形 159"/>
              <p:cNvSpPr/>
              <p:nvPr/>
            </p:nvSpPr>
            <p:spPr>
              <a:xfrm>
                <a:off x="1096498" y="920552"/>
                <a:ext cx="576064" cy="432048"/>
              </a:xfrm>
              <a:prstGeom prst="rect">
                <a:avLst/>
              </a:prstGeom>
              <a:solidFill>
                <a:srgbClr val="99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1" name="正方形/長方形 160"/>
              <p:cNvSpPr/>
              <p:nvPr/>
            </p:nvSpPr>
            <p:spPr>
              <a:xfrm>
                <a:off x="404664" y="920552"/>
                <a:ext cx="576064" cy="432048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" name="正方形/長方形 161"/>
              <p:cNvSpPr/>
              <p:nvPr/>
            </p:nvSpPr>
            <p:spPr>
              <a:xfrm>
                <a:off x="2480166" y="920552"/>
                <a:ext cx="576064" cy="432048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" name="正方形/長方形 162"/>
              <p:cNvSpPr/>
              <p:nvPr/>
            </p:nvSpPr>
            <p:spPr>
              <a:xfrm>
                <a:off x="4555668" y="920552"/>
                <a:ext cx="576064" cy="432048"/>
              </a:xfrm>
              <a:prstGeom prst="rect">
                <a:avLst/>
              </a:prstGeom>
              <a:solidFill>
                <a:srgbClr val="6666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" name="正方形/長方形 163"/>
              <p:cNvSpPr/>
              <p:nvPr/>
            </p:nvSpPr>
            <p:spPr>
              <a:xfrm>
                <a:off x="1788332" y="920552"/>
                <a:ext cx="576064" cy="432048"/>
              </a:xfrm>
              <a:prstGeom prst="rect">
                <a:avLst/>
              </a:prstGeom>
              <a:solidFill>
                <a:srgbClr val="CC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" name="正方形/長方形 164"/>
              <p:cNvSpPr/>
              <p:nvPr/>
            </p:nvSpPr>
            <p:spPr>
              <a:xfrm>
                <a:off x="5939336" y="920552"/>
                <a:ext cx="576064" cy="432048"/>
              </a:xfrm>
              <a:prstGeom prst="rect">
                <a:avLst/>
              </a:prstGeom>
              <a:solidFill>
                <a:srgbClr val="CC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56" name="テキスト ボックス 155"/>
            <p:cNvSpPr txBox="1"/>
            <p:nvPr/>
          </p:nvSpPr>
          <p:spPr>
            <a:xfrm>
              <a:off x="-675456" y="12240"/>
              <a:ext cx="432048" cy="181588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/>
                <a:t>秋</a:t>
              </a:r>
              <a:endParaRPr kumimoji="1" lang="en-US" altLang="ja-JP" sz="1600" b="1" dirty="0" smtClean="0"/>
            </a:p>
            <a:p>
              <a:r>
                <a:rPr lang="ja-JP" altLang="en-US" sz="1600" b="1" dirty="0" smtClean="0"/>
                <a:t>色</a:t>
              </a:r>
              <a:endParaRPr lang="en-US" altLang="ja-JP" sz="1600" b="1" dirty="0" smtClean="0"/>
            </a:p>
            <a:p>
              <a:r>
                <a:rPr kumimoji="1" lang="ja-JP" altLang="en-US" sz="1600" b="1" dirty="0" smtClean="0"/>
                <a:t>サ</a:t>
              </a:r>
              <a:endParaRPr kumimoji="1" lang="en-US" altLang="ja-JP" sz="1600" b="1" dirty="0" smtClean="0"/>
            </a:p>
            <a:p>
              <a:r>
                <a:rPr kumimoji="1" lang="ja-JP" altLang="en-US" sz="1600" b="1" dirty="0" smtClean="0"/>
                <a:t>ン</a:t>
              </a:r>
              <a:endParaRPr kumimoji="1" lang="en-US" altLang="ja-JP" sz="1600" b="1" dirty="0" smtClean="0"/>
            </a:p>
            <a:p>
              <a:r>
                <a:rPr kumimoji="1" lang="ja-JP" altLang="en-US" sz="1600" b="1" dirty="0" smtClean="0"/>
                <a:t>プ</a:t>
              </a:r>
              <a:endParaRPr kumimoji="1" lang="en-US" altLang="ja-JP" sz="1600" b="1" dirty="0" smtClean="0"/>
            </a:p>
            <a:p>
              <a:r>
                <a:rPr kumimoji="1" lang="ja-JP" altLang="en-US" sz="1600" b="1" dirty="0" smtClean="0"/>
                <a:t>ル</a:t>
              </a:r>
              <a:endParaRPr kumimoji="1" lang="en-US" altLang="ja-JP" sz="1600" b="1" dirty="0" smtClean="0"/>
            </a:p>
            <a:p>
              <a:r>
                <a:rPr kumimoji="1" lang="ja-JP" altLang="en-US" sz="1600" b="1" dirty="0" smtClean="0"/>
                <a:t>↓</a:t>
              </a:r>
              <a:endParaRPr kumimoji="1" lang="ja-JP" altLang="en-US" sz="1600" b="1" dirty="0"/>
            </a:p>
          </p:txBody>
        </p:sp>
      </p:grpSp>
      <p:grpSp>
        <p:nvGrpSpPr>
          <p:cNvPr id="2054" name="グループ化 2053"/>
          <p:cNvGrpSpPr/>
          <p:nvPr/>
        </p:nvGrpSpPr>
        <p:grpSpPr>
          <a:xfrm>
            <a:off x="373609" y="4088904"/>
            <a:ext cx="4642736" cy="2391096"/>
            <a:chOff x="373609" y="4088904"/>
            <a:chExt cx="3987453" cy="2391096"/>
          </a:xfrm>
        </p:grpSpPr>
        <p:grpSp>
          <p:nvGrpSpPr>
            <p:cNvPr id="2052" name="グループ化 2051"/>
            <p:cNvGrpSpPr/>
            <p:nvPr/>
          </p:nvGrpSpPr>
          <p:grpSpPr>
            <a:xfrm>
              <a:off x="404664" y="4088904"/>
              <a:ext cx="3956398" cy="1728000"/>
              <a:chOff x="404664" y="4088904"/>
              <a:chExt cx="3956398" cy="1800200"/>
            </a:xfrm>
          </p:grpSpPr>
          <p:cxnSp>
            <p:nvCxnSpPr>
              <p:cNvPr id="31" name="直線コネクタ 30"/>
              <p:cNvCxnSpPr/>
              <p:nvPr/>
            </p:nvCxnSpPr>
            <p:spPr>
              <a:xfrm>
                <a:off x="404664" y="4088904"/>
                <a:ext cx="3956398" cy="0"/>
              </a:xfrm>
              <a:prstGeom prst="line">
                <a:avLst/>
              </a:prstGeom>
              <a:ln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/>
              <p:cNvCxnSpPr/>
              <p:nvPr/>
            </p:nvCxnSpPr>
            <p:spPr>
              <a:xfrm>
                <a:off x="404664" y="4448944"/>
                <a:ext cx="3956398" cy="0"/>
              </a:xfrm>
              <a:prstGeom prst="line">
                <a:avLst/>
              </a:prstGeom>
              <a:ln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/>
              <p:cNvCxnSpPr/>
              <p:nvPr/>
            </p:nvCxnSpPr>
            <p:spPr>
              <a:xfrm>
                <a:off x="404664" y="4808984"/>
                <a:ext cx="3956398" cy="0"/>
              </a:xfrm>
              <a:prstGeom prst="line">
                <a:avLst/>
              </a:prstGeom>
              <a:ln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/>
              <p:cNvCxnSpPr/>
              <p:nvPr/>
            </p:nvCxnSpPr>
            <p:spPr>
              <a:xfrm>
                <a:off x="404664" y="5169024"/>
                <a:ext cx="3956398" cy="0"/>
              </a:xfrm>
              <a:prstGeom prst="line">
                <a:avLst/>
              </a:prstGeom>
              <a:ln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/>
              <p:cNvCxnSpPr/>
              <p:nvPr/>
            </p:nvCxnSpPr>
            <p:spPr>
              <a:xfrm>
                <a:off x="404664" y="5529064"/>
                <a:ext cx="3956398" cy="0"/>
              </a:xfrm>
              <a:prstGeom prst="line">
                <a:avLst/>
              </a:prstGeom>
              <a:ln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/>
              <p:cNvCxnSpPr/>
              <p:nvPr/>
            </p:nvCxnSpPr>
            <p:spPr>
              <a:xfrm>
                <a:off x="404664" y="5889104"/>
                <a:ext cx="3956398" cy="0"/>
              </a:xfrm>
              <a:prstGeom prst="line">
                <a:avLst/>
              </a:prstGeom>
              <a:ln>
                <a:solidFill>
                  <a:srgbClr val="C0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0" name="直線コネクタ 169"/>
            <p:cNvCxnSpPr/>
            <p:nvPr/>
          </p:nvCxnSpPr>
          <p:spPr>
            <a:xfrm>
              <a:off x="373609" y="6480000"/>
              <a:ext cx="3956398" cy="0"/>
            </a:xfrm>
            <a:prstGeom prst="line">
              <a:avLst/>
            </a:prstGeom>
            <a:ln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010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63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高久 さわ子</dc:creator>
  <cp:lastModifiedBy>Administrator</cp:lastModifiedBy>
  <cp:revision>103</cp:revision>
  <cp:lastPrinted>2014-09-09T07:51:15Z</cp:lastPrinted>
  <dcterms:created xsi:type="dcterms:W3CDTF">2014-07-31T02:53:05Z</dcterms:created>
  <dcterms:modified xsi:type="dcterms:W3CDTF">2014-09-09T09:31:20Z</dcterms:modified>
</cp:coreProperties>
</file>