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906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33"/>
    <a:srgbClr val="990000"/>
    <a:srgbClr val="CCCC00"/>
    <a:srgbClr val="CC9900"/>
    <a:srgbClr val="CC6600"/>
    <a:srgbClr val="808000"/>
    <a:srgbClr val="996600"/>
    <a:srgbClr val="993300"/>
    <a:srgbClr val="FF99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3282" y="18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A7010-846B-4F3E-B949-3496111BE611}" type="datetimeFigureOut">
              <a:rPr lang="ja-JP" altLang="en-US"/>
              <a:pPr>
                <a:defRPr/>
              </a:pPr>
              <a:t>2014/9/9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6EC7D-E7E4-4ABE-8FBA-8E5A2536F7A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026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36558-5E7A-4D61-9B75-6F452B0C2C99}" type="datetimeFigureOut">
              <a:rPr lang="ja-JP" altLang="en-US"/>
              <a:pPr>
                <a:defRPr/>
              </a:pPr>
              <a:t>2014/9/9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0EDAB-8EF2-4A37-907C-4A396F46905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1082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7099A-4A7B-406A-AD82-A024E4F364C8}" type="datetimeFigureOut">
              <a:rPr lang="ja-JP" altLang="en-US"/>
              <a:pPr>
                <a:defRPr/>
              </a:pPr>
              <a:t>2014/9/9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24478-95F3-4DBB-96F0-642614505F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4364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95135-52F3-4736-B847-FD44063553CC}" type="datetimeFigureOut">
              <a:rPr lang="ja-JP" altLang="en-US"/>
              <a:pPr>
                <a:defRPr/>
              </a:pPr>
              <a:t>2014/9/9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2A02C-6303-4ED8-92FC-7836938C58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1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F323B-57EF-44D0-AD0E-53E5CC2054CB}" type="datetimeFigureOut">
              <a:rPr lang="ja-JP" altLang="en-US"/>
              <a:pPr>
                <a:defRPr/>
              </a:pPr>
              <a:t>2014/9/9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73AC1-1130-4811-B08F-4A389E123ED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5337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083F2-7847-4D01-8D17-7B7B7ABD6258}" type="datetimeFigureOut">
              <a:rPr lang="ja-JP" altLang="en-US"/>
              <a:pPr>
                <a:defRPr/>
              </a:pPr>
              <a:t>2014/9/9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9163C-F04C-44EE-A75D-71D6A69D91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4012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3DC80-07C3-45B8-96CA-FB9DC9C50F96}" type="datetimeFigureOut">
              <a:rPr lang="ja-JP" altLang="en-US"/>
              <a:pPr>
                <a:defRPr/>
              </a:pPr>
              <a:t>2014/9/9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63AF0-1E1E-44B6-9CCD-98FA812FD1B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5424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A0B6F-841A-4B9F-ABAD-2C1C554C25FA}" type="datetimeFigureOut">
              <a:rPr lang="ja-JP" altLang="en-US"/>
              <a:pPr>
                <a:defRPr/>
              </a:pPr>
              <a:t>2014/9/9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CFD53-A05B-4329-BCA7-B9F89E0731F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55915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365A6-C9A3-4164-A580-122AD678B306}" type="datetimeFigureOut">
              <a:rPr lang="ja-JP" altLang="en-US"/>
              <a:pPr>
                <a:defRPr/>
              </a:pPr>
              <a:t>2014/9/9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01099-9B01-4445-BBA1-7821C39DDF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2747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2B8A7-D2A6-4D98-81F6-072D9AA77016}" type="datetimeFigureOut">
              <a:rPr lang="ja-JP" altLang="en-US"/>
              <a:pPr>
                <a:defRPr/>
              </a:pPr>
              <a:t>2014/9/9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F1499-2CB7-476C-829A-10077ACE79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246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4E8D3-7307-43A2-A7D3-11D1E2608437}" type="datetimeFigureOut">
              <a:rPr lang="ja-JP" altLang="en-US"/>
              <a:pPr>
                <a:defRPr/>
              </a:pPr>
              <a:t>2014/9/9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F03B3-9929-428A-8B13-FFD8C62B8C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5721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42601C8-C781-490D-9F91-2280E3D92BCC}" type="datetimeFigureOut">
              <a:rPr lang="ja-JP" altLang="en-US"/>
              <a:pPr>
                <a:defRPr/>
              </a:pPr>
              <a:t>2014/9/9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FE6C299-CBF4-4BA9-B7D4-944CA01C65D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-14439" y="0"/>
            <a:ext cx="6872439" cy="2790169"/>
          </a:xfrm>
          <a:prstGeom prst="rect">
            <a:avLst/>
          </a:prstGeom>
          <a:solidFill>
            <a:srgbClr val="8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-14437" y="2757488"/>
            <a:ext cx="6872437" cy="6764337"/>
          </a:xfrm>
          <a:prstGeom prst="rect">
            <a:avLst/>
          </a:prstGeom>
          <a:gradFill>
            <a:gsLst>
              <a:gs pos="0">
                <a:srgbClr val="CC9900">
                  <a:lumMod val="17000"/>
                  <a:lumOff val="83000"/>
                </a:srgb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8680" name="Picture 8" descr="C:\Users\s-takaku\Desktop\作業中\組合\20140904_イベント準備\img\photo18_l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6" t="11410" r="4325" b="14250"/>
          <a:stretch/>
        </p:blipFill>
        <p:spPr bwMode="auto">
          <a:xfrm>
            <a:off x="3925355" y="12240"/>
            <a:ext cx="2932645" cy="269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角丸四角形 9"/>
          <p:cNvSpPr/>
          <p:nvPr/>
        </p:nvSpPr>
        <p:spPr>
          <a:xfrm>
            <a:off x="405978" y="6520866"/>
            <a:ext cx="5975350" cy="144016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8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 smtClean="0">
              <a:solidFill>
                <a:srgbClr val="666633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lvl="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 smtClean="0">
              <a:solidFill>
                <a:srgbClr val="666633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lvl="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dirty="0" smtClean="0">
                <a:solidFill>
                  <a:srgbClr val="666633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GET</a:t>
            </a:r>
            <a:r>
              <a:rPr lang="ja-JP" altLang="en-US" sz="2000" dirty="0" smtClean="0">
                <a:solidFill>
                  <a:srgbClr val="666633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した鮎は、そのまま</a:t>
            </a:r>
            <a:r>
              <a:rPr lang="en-US" altLang="ja-JP" sz="2000" dirty="0" smtClean="0">
                <a:solidFill>
                  <a:srgbClr val="666633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BBQ</a:t>
            </a:r>
            <a:r>
              <a:rPr lang="ja-JP" altLang="en-US" sz="2000" dirty="0" smtClean="0">
                <a:solidFill>
                  <a:srgbClr val="666633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に！</a:t>
            </a:r>
            <a:endParaRPr lang="en-US" altLang="ja-JP" sz="2000" dirty="0" smtClean="0">
              <a:solidFill>
                <a:srgbClr val="666633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lvl="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 smtClean="0">
                <a:solidFill>
                  <a:srgbClr val="666633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参加年齢</a:t>
            </a:r>
            <a:r>
              <a:rPr lang="ja-JP" altLang="en-US" sz="2000" dirty="0" smtClean="0">
                <a:solidFill>
                  <a:srgbClr val="666633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：～中学校</a:t>
            </a:r>
            <a:r>
              <a:rPr lang="en-US" altLang="ja-JP" sz="2000" dirty="0" smtClean="0">
                <a:solidFill>
                  <a:srgbClr val="666633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</a:t>
            </a:r>
            <a:r>
              <a:rPr lang="ja-JP" altLang="en-US" sz="2000" dirty="0" smtClean="0">
                <a:solidFill>
                  <a:srgbClr val="666633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年</a:t>
            </a:r>
            <a:r>
              <a:rPr lang="ja-JP" altLang="en-US" sz="2000" dirty="0" smtClean="0">
                <a:solidFill>
                  <a:srgbClr val="666633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まで！</a:t>
            </a:r>
            <a:endParaRPr lang="en-US" altLang="ja-JP" sz="2000" dirty="0" smtClean="0">
              <a:solidFill>
                <a:srgbClr val="666633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058" name="テキスト ボックス 13"/>
          <p:cNvSpPr txBox="1">
            <a:spLocks noChangeArrowheads="1"/>
          </p:cNvSpPr>
          <p:nvPr/>
        </p:nvSpPr>
        <p:spPr bwMode="auto">
          <a:xfrm>
            <a:off x="376500" y="8320088"/>
            <a:ext cx="44926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河川敷での開催の為、イベント当日は、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歩きやすい靴、動きやすく、汚れても差し支えない服装でお越しください。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6" name="テキスト ボックス 7"/>
          <p:cNvSpPr txBox="1">
            <a:spLocks noChangeArrowheads="1"/>
          </p:cNvSpPr>
          <p:nvPr/>
        </p:nvSpPr>
        <p:spPr bwMode="auto">
          <a:xfrm>
            <a:off x="2348881" y="3008784"/>
            <a:ext cx="41091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rm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smtClean="0">
                <a:solidFill>
                  <a:srgbClr val="66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2014</a:t>
            </a:r>
            <a:r>
              <a:rPr lang="ja-JP" altLang="en-US" sz="2400" b="1" dirty="0" smtClean="0">
                <a:solidFill>
                  <a:srgbClr val="66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年</a:t>
            </a:r>
            <a:r>
              <a:rPr lang="en-US" altLang="ja-JP" sz="4000" b="1" dirty="0" smtClean="0">
                <a:solidFill>
                  <a:srgbClr val="66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2400" b="1" dirty="0" smtClean="0">
                <a:solidFill>
                  <a:srgbClr val="66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ja-JP" altLang="en-US" sz="4000" b="1" dirty="0">
                <a:solidFill>
                  <a:srgbClr val="66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○</a:t>
            </a:r>
            <a:r>
              <a:rPr lang="ja-JP" altLang="en-US" sz="2400" b="1" dirty="0">
                <a:solidFill>
                  <a:srgbClr val="66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日（土</a:t>
            </a:r>
            <a:r>
              <a:rPr lang="ja-JP" altLang="en-US" sz="2400" b="1" dirty="0" smtClean="0">
                <a:solidFill>
                  <a:srgbClr val="66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lang="en-US" altLang="ja-JP" sz="2800" b="1" dirty="0">
              <a:solidFill>
                <a:srgbClr val="6666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7" name="テキスト ボックス 7"/>
          <p:cNvSpPr txBox="1">
            <a:spLocks noChangeArrowheads="1"/>
          </p:cNvSpPr>
          <p:nvPr/>
        </p:nvSpPr>
        <p:spPr bwMode="auto">
          <a:xfrm>
            <a:off x="2348880" y="3728864"/>
            <a:ext cx="4392488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ja-JP" altLang="en-US" sz="1800" b="1" dirty="0" smtClean="0">
                <a:solidFill>
                  <a:srgbClr val="666633"/>
                </a:solidFill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時間　</a:t>
            </a:r>
            <a:r>
              <a:rPr lang="en-US" altLang="ja-JP" sz="1800" b="1" dirty="0" smtClean="0">
                <a:latin typeface="HG丸ｺﾞｼｯｸM-PRO" pitchFamily="50" charset="-128"/>
                <a:ea typeface="HG丸ｺﾞｼｯｸM-PRO" pitchFamily="50" charset="-128"/>
              </a:rPr>
              <a:t>11:00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1800" b="1" dirty="0" smtClean="0">
                <a:latin typeface="HG丸ｺﾞｼｯｸM-PRO" pitchFamily="50" charset="-128"/>
                <a:ea typeface="HG丸ｺﾞｼｯｸM-PRO" pitchFamily="50" charset="-128"/>
              </a:rPr>
              <a:t>16:00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ja-JP" altLang="en-US" sz="1800" b="1" dirty="0" smtClean="0">
                <a:solidFill>
                  <a:srgbClr val="666633"/>
                </a:solidFill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場所</a:t>
            </a:r>
            <a:r>
              <a:rPr lang="ja-JP" altLang="en-US" sz="1800" b="1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●●●川河川敷</a:t>
            </a:r>
            <a:endParaRPr lang="en-US" altLang="ja-JP" sz="18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ja-JP" altLang="en-US" sz="1800" b="1" dirty="0" smtClean="0">
                <a:solidFill>
                  <a:srgbClr val="666633"/>
                </a:solidFill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集合　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エントランス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</a:rPr>
              <a:t>（河川敷まで徒歩で移動）</a:t>
            </a:r>
            <a:endParaRPr lang="en-US" altLang="ja-JP" sz="18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ja-JP" altLang="en-US" sz="1800" b="1" dirty="0" smtClean="0">
                <a:solidFill>
                  <a:srgbClr val="666633"/>
                </a:solidFill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費用</a:t>
            </a:r>
            <a:r>
              <a:rPr lang="ja-JP" altLang="en-US" sz="1800" b="1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800" b="1" dirty="0" smtClean="0">
                <a:latin typeface="HG丸ｺﾞｼｯｸM-PRO" pitchFamily="50" charset="-128"/>
                <a:ea typeface="HG丸ｺﾞｼｯｸM-PRO" pitchFamily="50" charset="-128"/>
              </a:rPr>
              <a:t>1,500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円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</a:rPr>
              <a:t>（食べ放題・飲み放題）</a:t>
            </a:r>
            <a:endParaRPr lang="en-US" altLang="ja-JP" sz="11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ja-JP" altLang="en-US" sz="1800" b="1" dirty="0" smtClean="0">
                <a:solidFill>
                  <a:srgbClr val="666633"/>
                </a:solidFill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1800" b="1" dirty="0">
                <a:latin typeface="HG丸ｺﾞｼｯｸM-PRO" pitchFamily="50" charset="-128"/>
                <a:ea typeface="HG丸ｺﾞｼｯｸM-PRO" pitchFamily="50" charset="-128"/>
              </a:rPr>
              <a:t>定員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　先着</a:t>
            </a:r>
            <a:r>
              <a:rPr lang="en-US" altLang="ja-JP" sz="1800" b="1" dirty="0" smtClean="0">
                <a:latin typeface="HG丸ｺﾞｼｯｸM-PRO" pitchFamily="50" charset="-128"/>
                <a:ea typeface="HG丸ｺﾞｼｯｸM-PRO" pitchFamily="50" charset="-128"/>
              </a:rPr>
              <a:t>30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名</a:t>
            </a:r>
            <a:endParaRPr lang="en-US" altLang="ja-JP" sz="11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ja-JP" altLang="en-US" sz="1800" b="1" dirty="0" smtClean="0">
                <a:solidFill>
                  <a:srgbClr val="666633"/>
                </a:solidFill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申込</a:t>
            </a:r>
            <a:r>
              <a:rPr lang="ja-JP" altLang="en-US" sz="1800" b="1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800" b="1" dirty="0" smtClean="0">
                <a:solidFill>
                  <a:srgbClr val="990000"/>
                </a:solidFill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800" b="1" dirty="0" smtClean="0">
                <a:solidFill>
                  <a:srgbClr val="990000"/>
                </a:solidFill>
                <a:latin typeface="HG丸ｺﾞｼｯｸM-PRO" pitchFamily="50" charset="-128"/>
                <a:ea typeface="HG丸ｺﾞｼｯｸM-PRO" pitchFamily="50" charset="-128"/>
              </a:rPr>
              <a:t>月○日まで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に、</a:t>
            </a:r>
            <a:r>
              <a:rPr lang="en-US" altLang="ja-JP" sz="1800" b="1" dirty="0" smtClean="0">
                <a:latin typeface="HG丸ｺﾞｼｯｸM-PRO" pitchFamily="50" charset="-128"/>
                <a:ea typeface="HG丸ｺﾞｼｯｸM-PRO" pitchFamily="50" charset="-128"/>
              </a:rPr>
              <a:t/>
            </a:r>
            <a:br>
              <a:rPr lang="en-US" altLang="ja-JP" sz="1800" b="1" dirty="0" smtClean="0"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　　　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階受付までお申込みください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。</a:t>
            </a:r>
            <a:r>
              <a:rPr lang="ja-JP" altLang="en-US" sz="2400" b="1" dirty="0" smtClean="0">
                <a:latin typeface="HG丸ｺﾞｼｯｸM-PRO" pitchFamily="50" charset="-128"/>
                <a:ea typeface="HG丸ｺﾞｼｯｸM-PRO" pitchFamily="50" charset="-128"/>
              </a:rPr>
              <a:t>　   </a:t>
            </a:r>
            <a:endParaRPr lang="en-US" altLang="ja-JP" sz="24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                 （</a:t>
            </a:r>
            <a:r>
              <a:rPr lang="en-US" altLang="ja-JP" sz="1200" b="1" dirty="0" smtClean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費用は当日払い</a:t>
            </a:r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lang="en-US" altLang="ja-JP" sz="1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8674" name="Picture 2" descr="C:\Users\s-takaku\Desktop\作業中\組合\20140904_イベント準備\img\photo11_l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25" t="7259" r="10209" b="7646"/>
          <a:stretch/>
        </p:blipFill>
        <p:spPr bwMode="auto">
          <a:xfrm>
            <a:off x="4946991" y="8121352"/>
            <a:ext cx="1545299" cy="1245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187968" y="344488"/>
            <a:ext cx="6553400" cy="209288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○○○</a:t>
            </a:r>
            <a:r>
              <a:rPr lang="ja-JP" altLang="en-US" sz="2800" dirty="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マンション</a:t>
            </a:r>
            <a:endParaRPr lang="en-US" altLang="ja-JP" sz="48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dirty="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●●●川河川敷</a:t>
            </a:r>
            <a:endParaRPr lang="en-US" altLang="ja-JP" sz="4800" dirty="0" smtClean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5400" dirty="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秋</a:t>
            </a:r>
            <a:r>
              <a:rPr lang="ja-JP" altLang="en-US" sz="54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</a:t>
            </a:r>
            <a:r>
              <a:rPr lang="en-US" altLang="ja-JP" sz="5400" dirty="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BBQ</a:t>
            </a:r>
            <a:r>
              <a:rPr lang="ja-JP" altLang="en-US" sz="5400" dirty="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イベント</a:t>
            </a:r>
            <a:r>
              <a:rPr lang="ja-JP" altLang="en-US" dirty="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のご案内 </a:t>
            </a:r>
            <a:endParaRPr lang="en-US" altLang="ja-JP" sz="28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grpSp>
        <p:nvGrpSpPr>
          <p:cNvPr id="28692" name="グループ化 28691"/>
          <p:cNvGrpSpPr/>
          <p:nvPr/>
        </p:nvGrpSpPr>
        <p:grpSpPr>
          <a:xfrm>
            <a:off x="116632" y="4478143"/>
            <a:ext cx="2232248" cy="1803609"/>
            <a:chOff x="116632" y="4478143"/>
            <a:chExt cx="2232248" cy="1803609"/>
          </a:xfrm>
        </p:grpSpPr>
        <p:grpSp>
          <p:nvGrpSpPr>
            <p:cNvPr id="26" name="グループ化 25"/>
            <p:cNvGrpSpPr/>
            <p:nvPr/>
          </p:nvGrpSpPr>
          <p:grpSpPr>
            <a:xfrm>
              <a:off x="116632" y="5196464"/>
              <a:ext cx="2232248" cy="973867"/>
              <a:chOff x="-3699792" y="5422756"/>
              <a:chExt cx="2232248" cy="973867"/>
            </a:xfrm>
          </p:grpSpPr>
          <p:sp>
            <p:nvSpPr>
              <p:cNvPr id="6" name="円/楕円 5"/>
              <p:cNvSpPr/>
              <p:nvPr/>
            </p:nvSpPr>
            <p:spPr>
              <a:xfrm>
                <a:off x="-3339752" y="5938067"/>
                <a:ext cx="250273" cy="144016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4" name="円/楕円 153"/>
              <p:cNvSpPr/>
              <p:nvPr/>
            </p:nvSpPr>
            <p:spPr>
              <a:xfrm>
                <a:off x="-2839016" y="5874869"/>
                <a:ext cx="250273" cy="144016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5" name="円/楕円 154"/>
              <p:cNvSpPr/>
              <p:nvPr/>
            </p:nvSpPr>
            <p:spPr>
              <a:xfrm>
                <a:off x="-2388978" y="6027269"/>
                <a:ext cx="250273" cy="144016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6" name="円/楕円 155"/>
              <p:cNvSpPr/>
              <p:nvPr/>
            </p:nvSpPr>
            <p:spPr>
              <a:xfrm>
                <a:off x="-3453613" y="5662183"/>
                <a:ext cx="250273" cy="144016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7" name="円/楕円 156"/>
              <p:cNvSpPr/>
              <p:nvPr/>
            </p:nvSpPr>
            <p:spPr>
              <a:xfrm>
                <a:off x="-2952877" y="5598985"/>
                <a:ext cx="250273" cy="144016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8" name="円/楕円 157"/>
              <p:cNvSpPr/>
              <p:nvPr/>
            </p:nvSpPr>
            <p:spPr>
              <a:xfrm>
                <a:off x="-2502839" y="5751385"/>
                <a:ext cx="250273" cy="144016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9" name="円/楕円 158"/>
              <p:cNvSpPr/>
              <p:nvPr/>
            </p:nvSpPr>
            <p:spPr>
              <a:xfrm>
                <a:off x="-3551676" y="6150691"/>
                <a:ext cx="250273" cy="144016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0" name="円/楕円 159"/>
              <p:cNvSpPr/>
              <p:nvPr/>
            </p:nvSpPr>
            <p:spPr>
              <a:xfrm>
                <a:off x="-3050940" y="6087493"/>
                <a:ext cx="250273" cy="144016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1" name="円/楕円 160"/>
              <p:cNvSpPr/>
              <p:nvPr/>
            </p:nvSpPr>
            <p:spPr>
              <a:xfrm>
                <a:off x="-2600902" y="6239893"/>
                <a:ext cx="250273" cy="144016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2" name="円/楕円 161"/>
              <p:cNvSpPr/>
              <p:nvPr/>
            </p:nvSpPr>
            <p:spPr>
              <a:xfrm>
                <a:off x="-2571780" y="5485954"/>
                <a:ext cx="250273" cy="144016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3" name="円/楕円 162"/>
              <p:cNvSpPr/>
              <p:nvPr/>
            </p:nvSpPr>
            <p:spPr>
              <a:xfrm>
                <a:off x="-2071044" y="5422756"/>
                <a:ext cx="250273" cy="144016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4" name="円/楕円 163"/>
              <p:cNvSpPr/>
              <p:nvPr/>
            </p:nvSpPr>
            <p:spPr>
              <a:xfrm>
                <a:off x="-1733579" y="5679377"/>
                <a:ext cx="250273" cy="144016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5" name="円/楕円 164"/>
              <p:cNvSpPr/>
              <p:nvPr/>
            </p:nvSpPr>
            <p:spPr>
              <a:xfrm>
                <a:off x="-3699792" y="5601072"/>
                <a:ext cx="125137" cy="72008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" name="円/楕円 165"/>
              <p:cNvSpPr/>
              <p:nvPr/>
            </p:nvSpPr>
            <p:spPr>
              <a:xfrm>
                <a:off x="-3167418" y="5495838"/>
                <a:ext cx="125137" cy="72008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7" name="円/楕円 166"/>
              <p:cNvSpPr/>
              <p:nvPr/>
            </p:nvSpPr>
            <p:spPr>
              <a:xfrm>
                <a:off x="-2851366" y="5463353"/>
                <a:ext cx="125137" cy="7200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8" name="円/楕円 167"/>
              <p:cNvSpPr/>
              <p:nvPr/>
            </p:nvSpPr>
            <p:spPr>
              <a:xfrm>
                <a:off x="-3104849" y="5817096"/>
                <a:ext cx="125137" cy="7200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9" name="円/楕円 168"/>
              <p:cNvSpPr/>
              <p:nvPr/>
            </p:nvSpPr>
            <p:spPr>
              <a:xfrm>
                <a:off x="-3699792" y="5969496"/>
                <a:ext cx="125137" cy="7200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0" name="円/楕円 169"/>
              <p:cNvSpPr/>
              <p:nvPr/>
            </p:nvSpPr>
            <p:spPr>
              <a:xfrm>
                <a:off x="-3248865" y="6321152"/>
                <a:ext cx="125137" cy="7200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1" name="円/楕円 170"/>
              <p:cNvSpPr/>
              <p:nvPr/>
            </p:nvSpPr>
            <p:spPr>
              <a:xfrm>
                <a:off x="-2888825" y="6321152"/>
                <a:ext cx="125137" cy="7200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2" name="円/楕円 171"/>
              <p:cNvSpPr/>
              <p:nvPr/>
            </p:nvSpPr>
            <p:spPr>
              <a:xfrm>
                <a:off x="-2600793" y="6033120"/>
                <a:ext cx="125137" cy="7200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3" name="円/楕円 172"/>
              <p:cNvSpPr/>
              <p:nvPr/>
            </p:nvSpPr>
            <p:spPr>
              <a:xfrm>
                <a:off x="-2096737" y="5817096"/>
                <a:ext cx="125137" cy="7200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4" name="円/楕円 173"/>
              <p:cNvSpPr/>
              <p:nvPr/>
            </p:nvSpPr>
            <p:spPr>
              <a:xfrm>
                <a:off x="-2259632" y="5601072"/>
                <a:ext cx="125137" cy="72008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5" name="円/楕円 174"/>
              <p:cNvSpPr/>
              <p:nvPr/>
            </p:nvSpPr>
            <p:spPr>
              <a:xfrm>
                <a:off x="-1995506" y="5983836"/>
                <a:ext cx="250273" cy="144016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6" name="円/楕円 175"/>
              <p:cNvSpPr/>
              <p:nvPr/>
            </p:nvSpPr>
            <p:spPr>
              <a:xfrm>
                <a:off x="-2149096" y="6252607"/>
                <a:ext cx="250273" cy="144016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8" name="円/楕円 177"/>
              <p:cNvSpPr/>
              <p:nvPr/>
            </p:nvSpPr>
            <p:spPr>
              <a:xfrm>
                <a:off x="-1592681" y="5961112"/>
                <a:ext cx="125137" cy="7200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9" name="円/楕円 178"/>
              <p:cNvSpPr/>
              <p:nvPr/>
            </p:nvSpPr>
            <p:spPr>
              <a:xfrm>
                <a:off x="-1755576" y="6177136"/>
                <a:ext cx="125137" cy="72008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pic>
          <p:nvPicPr>
            <p:cNvPr id="28676" name="Picture 4" descr="C:\Users\s-takaku\Desktop\作業中\組合\20140904_イベント準備\img\photo12_l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00" r="15364"/>
            <a:stretch/>
          </p:blipFill>
          <p:spPr bwMode="auto">
            <a:xfrm>
              <a:off x="410287" y="4478143"/>
              <a:ext cx="1650561" cy="1803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8677" name="Picture 5" descr="C:\Users\s-takaku\Desktop\作業中\組合\20140904_イベント準備\img\photo14_l.p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96" t="20555" r="15437" b="21045"/>
          <a:stretch/>
        </p:blipFill>
        <p:spPr bwMode="auto">
          <a:xfrm rot="21121053">
            <a:off x="665645" y="3705323"/>
            <a:ext cx="1157974" cy="738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8" name="Picture 6" descr="C:\Users\s-takaku\Desktop\作業中\組合\20140904_イベント準備\img\photo13_l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5" t="4695" r="10229" b="3196"/>
          <a:stretch/>
        </p:blipFill>
        <p:spPr bwMode="auto">
          <a:xfrm rot="1206312">
            <a:off x="572970" y="2920321"/>
            <a:ext cx="1372054" cy="1189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9" name="Picture 7" descr="C:\Users\s-takaku\Desktop\作業中\組合\20140904_イベント準備\img\photo15_l.pn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15" t="4147" r="69290" b="5034"/>
          <a:stretch/>
        </p:blipFill>
        <p:spPr bwMode="auto">
          <a:xfrm rot="20060403">
            <a:off x="237635" y="3361776"/>
            <a:ext cx="264120" cy="1232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8" name="Picture 7" descr="C:\Users\s-takaku\Desktop\作業中\組合\20140904_イベント準備\img\photo15_l.pn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36" t="4147" r="14910" b="5034"/>
          <a:stretch/>
        </p:blipFill>
        <p:spPr bwMode="auto">
          <a:xfrm rot="1212651">
            <a:off x="1940939" y="3333905"/>
            <a:ext cx="280451" cy="120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7" name="グループ化 26"/>
          <p:cNvGrpSpPr/>
          <p:nvPr/>
        </p:nvGrpSpPr>
        <p:grpSpPr>
          <a:xfrm>
            <a:off x="4956030" y="6256439"/>
            <a:ext cx="1281282" cy="1864913"/>
            <a:chOff x="-3488390" y="5514432"/>
            <a:chExt cx="2787876" cy="4057769"/>
          </a:xfrm>
          <a:effectLst>
            <a:outerShdw blurRad="50800" dist="38100" dir="2700000" algn="tl" rotWithShape="0">
              <a:prstClr val="black">
                <a:alpha val="41000"/>
              </a:prstClr>
            </a:outerShdw>
          </a:effectLst>
        </p:grpSpPr>
        <p:pic>
          <p:nvPicPr>
            <p:cNvPr id="28681" name="Picture 9" descr="C:\Users\s-takaku\Desktop\作業中\組合\20140904_イベント準備\img\photo13_l.png"/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rightnessContrast brigh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207" t="21560" r="72127" b="7439"/>
            <a:stretch/>
          </p:blipFill>
          <p:spPr bwMode="auto">
            <a:xfrm rot="894718">
              <a:off x="-3488390" y="5514432"/>
              <a:ext cx="1346200" cy="4057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0" name="Picture 9" descr="C:\Users\s-takaku\Desktop\作業中\組合\20140904_イベント準備\img\photo13_l.png"/>
            <p:cNvPicPr>
              <a:picLocks noChangeAspect="1" noChangeArrowheads="1"/>
            </p:cNvPicPr>
            <p:nvPr/>
          </p:nvPicPr>
          <p:blipFill rotWithShape="1">
            <a:blip r:embed="rId11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rightnessContrast bright="-1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207" t="21560" r="72127" b="7439"/>
            <a:stretch/>
          </p:blipFill>
          <p:spPr bwMode="auto">
            <a:xfrm rot="894718">
              <a:off x="-2768310" y="5514432"/>
              <a:ext cx="1346200" cy="4057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1" name="Picture 9" descr="C:\Users\s-takaku\Desktop\作業中\組合\20140904_イベント準備\img\photo13_l.png"/>
            <p:cNvPicPr>
              <a:picLocks noChangeAspect="1" noChangeArrowheads="1"/>
            </p:cNvPicPr>
            <p:nvPr/>
          </p:nvPicPr>
          <p:blipFill rotWithShape="1">
            <a:blip r:embed="rId12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rightnessContrast bright="1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207" t="21560" r="72127" b="7439"/>
            <a:stretch/>
          </p:blipFill>
          <p:spPr bwMode="auto">
            <a:xfrm rot="894718">
              <a:off x="-2046714" y="5514432"/>
              <a:ext cx="1346200" cy="4057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9" name="テキスト ボックス 28"/>
          <p:cNvSpPr txBox="1"/>
          <p:nvPr/>
        </p:nvSpPr>
        <p:spPr>
          <a:xfrm>
            <a:off x="476672" y="6638913"/>
            <a:ext cx="4493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3"/>
            <a:r>
              <a:rPr lang="ja-JP" altLang="en-US" sz="2800" dirty="0" smtClean="0">
                <a:solidFill>
                  <a:srgbClr val="66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鮎</a:t>
            </a:r>
            <a:r>
              <a:rPr lang="ja-JP" altLang="en-US" sz="2800" dirty="0" smtClean="0">
                <a:solidFill>
                  <a:srgbClr val="66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のつかみ取り大会開催！</a:t>
            </a:r>
            <a:endParaRPr lang="en-US" altLang="ja-JP" sz="2800" dirty="0" smtClean="0">
              <a:solidFill>
                <a:srgbClr val="6666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grpSp>
        <p:nvGrpSpPr>
          <p:cNvPr id="28673" name="グループ化 28672"/>
          <p:cNvGrpSpPr/>
          <p:nvPr/>
        </p:nvGrpSpPr>
        <p:grpSpPr>
          <a:xfrm>
            <a:off x="7029400" y="12240"/>
            <a:ext cx="432048" cy="8099168"/>
            <a:chOff x="-675456" y="12240"/>
            <a:chExt cx="432048" cy="8099168"/>
          </a:xfrm>
        </p:grpSpPr>
        <p:grpSp>
          <p:nvGrpSpPr>
            <p:cNvPr id="14" name="グループ化 13"/>
            <p:cNvGrpSpPr/>
            <p:nvPr/>
          </p:nvGrpSpPr>
          <p:grpSpPr>
            <a:xfrm rot="5400000">
              <a:off x="-3514800" y="4840016"/>
              <a:ext cx="6110736" cy="432048"/>
              <a:chOff x="404664" y="920552"/>
              <a:chExt cx="6110736" cy="432048"/>
            </a:xfrm>
          </p:grpSpPr>
          <p:sp>
            <p:nvSpPr>
              <p:cNvPr id="15" name="正方形/長方形 14"/>
              <p:cNvSpPr/>
              <p:nvPr/>
            </p:nvSpPr>
            <p:spPr>
              <a:xfrm>
                <a:off x="3863834" y="920552"/>
                <a:ext cx="576064" cy="432048"/>
              </a:xfrm>
              <a:prstGeom prst="rect">
                <a:avLst/>
              </a:prstGeom>
              <a:solidFill>
                <a:srgbClr val="99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3172000" y="920552"/>
                <a:ext cx="576064" cy="432048"/>
              </a:xfrm>
              <a:prstGeom prst="rect">
                <a:avLst/>
              </a:prstGeom>
              <a:solidFill>
                <a:srgbClr val="9966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5247502" y="920552"/>
                <a:ext cx="576064" cy="432048"/>
              </a:xfrm>
              <a:prstGeom prst="rect">
                <a:avLst/>
              </a:prstGeom>
              <a:solidFill>
                <a:srgbClr val="8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1096498" y="920552"/>
                <a:ext cx="576064" cy="432048"/>
              </a:xfrm>
              <a:prstGeom prst="rect">
                <a:avLst/>
              </a:prstGeom>
              <a:solidFill>
                <a:srgbClr val="99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404664" y="920552"/>
                <a:ext cx="576064" cy="432048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2480166" y="920552"/>
                <a:ext cx="576064" cy="432048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正方形/長方形 21"/>
              <p:cNvSpPr/>
              <p:nvPr/>
            </p:nvSpPr>
            <p:spPr>
              <a:xfrm>
                <a:off x="4555668" y="920552"/>
                <a:ext cx="576064" cy="432048"/>
              </a:xfrm>
              <a:prstGeom prst="rect">
                <a:avLst/>
              </a:prstGeom>
              <a:solidFill>
                <a:srgbClr val="6666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正方形/長方形 22"/>
              <p:cNvSpPr/>
              <p:nvPr/>
            </p:nvSpPr>
            <p:spPr>
              <a:xfrm>
                <a:off x="1788332" y="920552"/>
                <a:ext cx="576064" cy="432048"/>
              </a:xfrm>
              <a:prstGeom prst="rect">
                <a:avLst/>
              </a:prstGeom>
              <a:solidFill>
                <a:srgbClr val="CC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5939336" y="920552"/>
                <a:ext cx="576064" cy="432048"/>
              </a:xfrm>
              <a:prstGeom prst="rect">
                <a:avLst/>
              </a:prstGeom>
              <a:solidFill>
                <a:srgbClr val="CC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8672" name="テキスト ボックス 28671"/>
            <p:cNvSpPr txBox="1"/>
            <p:nvPr/>
          </p:nvSpPr>
          <p:spPr>
            <a:xfrm>
              <a:off x="-675456" y="12240"/>
              <a:ext cx="432048" cy="181588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/>
                <a:t>秋</a:t>
              </a:r>
              <a:endParaRPr kumimoji="1" lang="en-US" altLang="ja-JP" sz="1600" b="1" dirty="0" smtClean="0"/>
            </a:p>
            <a:p>
              <a:r>
                <a:rPr lang="ja-JP" altLang="en-US" sz="1600" b="1" dirty="0" smtClean="0"/>
                <a:t>色</a:t>
              </a:r>
              <a:endParaRPr lang="en-US" altLang="ja-JP" sz="1600" b="1" dirty="0" smtClean="0"/>
            </a:p>
            <a:p>
              <a:r>
                <a:rPr kumimoji="1" lang="ja-JP" altLang="en-US" sz="1600" b="1" dirty="0" smtClean="0"/>
                <a:t>サ</a:t>
              </a:r>
              <a:endParaRPr kumimoji="1" lang="en-US" altLang="ja-JP" sz="1600" b="1" dirty="0" smtClean="0"/>
            </a:p>
            <a:p>
              <a:r>
                <a:rPr kumimoji="1" lang="ja-JP" altLang="en-US" sz="1600" b="1" dirty="0" smtClean="0"/>
                <a:t>ン</a:t>
              </a:r>
              <a:endParaRPr kumimoji="1" lang="en-US" altLang="ja-JP" sz="1600" b="1" dirty="0" smtClean="0"/>
            </a:p>
            <a:p>
              <a:r>
                <a:rPr kumimoji="1" lang="ja-JP" altLang="en-US" sz="1600" b="1" dirty="0" smtClean="0"/>
                <a:t>プ</a:t>
              </a:r>
              <a:endParaRPr kumimoji="1" lang="en-US" altLang="ja-JP" sz="1600" b="1" dirty="0" smtClean="0"/>
            </a:p>
            <a:p>
              <a:r>
                <a:rPr kumimoji="1" lang="ja-JP" altLang="en-US" sz="1600" b="1" dirty="0" smtClean="0"/>
                <a:t>ル</a:t>
              </a:r>
              <a:endParaRPr kumimoji="1" lang="en-US" altLang="ja-JP" sz="1600" b="1" dirty="0" smtClean="0"/>
            </a:p>
            <a:p>
              <a:r>
                <a:rPr kumimoji="1" lang="ja-JP" altLang="en-US" sz="1600" b="1" dirty="0" smtClean="0"/>
                <a:t>↓</a:t>
              </a:r>
              <a:endParaRPr kumimoji="1" lang="ja-JP" altLang="en-US" sz="1600" b="1" dirty="0"/>
            </a:p>
          </p:txBody>
        </p:sp>
      </p:grpSp>
      <p:pic>
        <p:nvPicPr>
          <p:cNvPr id="187" name="Picture 10" descr="C:\Users\s-takaku\Desktop\作業中\組合\20140904_イベント準備\img\photo08_l.png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708" t="8000" r="17958" b="5556"/>
          <a:stretch/>
        </p:blipFill>
        <p:spPr bwMode="auto">
          <a:xfrm rot="512853">
            <a:off x="3199678" y="407671"/>
            <a:ext cx="365211" cy="373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9" name="Picture 10" descr="C:\Users\s-takaku\Desktop\作業中\組合\20140904_イベント準備\img\photo08_l.png"/>
          <p:cNvPicPr>
            <a:picLocks noChangeAspect="1" noChangeArrowheads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08" t="8000" r="17958" b="5556"/>
          <a:stretch/>
        </p:blipFill>
        <p:spPr bwMode="auto">
          <a:xfrm rot="951878" flipV="1">
            <a:off x="12370" y="7937990"/>
            <a:ext cx="618121" cy="541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8691" name="グループ化 28690"/>
          <p:cNvGrpSpPr/>
          <p:nvPr/>
        </p:nvGrpSpPr>
        <p:grpSpPr>
          <a:xfrm>
            <a:off x="1" y="0"/>
            <a:ext cx="6858000" cy="128464"/>
            <a:chOff x="0" y="0"/>
            <a:chExt cx="7378165" cy="128464"/>
          </a:xfrm>
        </p:grpSpPr>
        <p:grpSp>
          <p:nvGrpSpPr>
            <p:cNvPr id="28690" name="グループ化 28689"/>
            <p:cNvGrpSpPr/>
            <p:nvPr/>
          </p:nvGrpSpPr>
          <p:grpSpPr>
            <a:xfrm>
              <a:off x="0" y="0"/>
              <a:ext cx="975894" cy="128464"/>
              <a:chOff x="0" y="0"/>
              <a:chExt cx="975894" cy="128464"/>
            </a:xfrm>
          </p:grpSpPr>
          <p:sp>
            <p:nvSpPr>
              <p:cNvPr id="28689" name="フローチャート : 定義済み処理 28688"/>
              <p:cNvSpPr/>
              <p:nvPr/>
            </p:nvSpPr>
            <p:spPr>
              <a:xfrm>
                <a:off x="0" y="0"/>
                <a:ext cx="487947" cy="128464"/>
              </a:xfrm>
              <a:prstGeom prst="flowChartPredefinedProcess">
                <a:avLst/>
              </a:prstGeom>
              <a:solidFill>
                <a:srgbClr val="CC66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8" name="フローチャート : 定義済み処理 197"/>
              <p:cNvSpPr/>
              <p:nvPr/>
            </p:nvSpPr>
            <p:spPr>
              <a:xfrm>
                <a:off x="487947" y="0"/>
                <a:ext cx="487947" cy="128464"/>
              </a:xfrm>
              <a:prstGeom prst="flowChartPredefinedProcess">
                <a:avLst/>
              </a:prstGeom>
              <a:solidFill>
                <a:srgbClr val="CCCC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0" name="グループ化 199"/>
            <p:cNvGrpSpPr/>
            <p:nvPr/>
          </p:nvGrpSpPr>
          <p:grpSpPr>
            <a:xfrm>
              <a:off x="980728" y="0"/>
              <a:ext cx="975894" cy="128464"/>
              <a:chOff x="0" y="0"/>
              <a:chExt cx="975894" cy="128464"/>
            </a:xfrm>
          </p:grpSpPr>
          <p:sp>
            <p:nvSpPr>
              <p:cNvPr id="201" name="フローチャート : 定義済み処理 200"/>
              <p:cNvSpPr/>
              <p:nvPr/>
            </p:nvSpPr>
            <p:spPr>
              <a:xfrm>
                <a:off x="0" y="0"/>
                <a:ext cx="487947" cy="128464"/>
              </a:xfrm>
              <a:prstGeom prst="flowChartPredefinedProcess">
                <a:avLst/>
              </a:prstGeom>
              <a:solidFill>
                <a:srgbClr val="CC66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2" name="フローチャート : 定義済み処理 201"/>
              <p:cNvSpPr/>
              <p:nvPr/>
            </p:nvSpPr>
            <p:spPr>
              <a:xfrm>
                <a:off x="487947" y="0"/>
                <a:ext cx="487947" cy="128464"/>
              </a:xfrm>
              <a:prstGeom prst="flowChartPredefinedProcess">
                <a:avLst/>
              </a:prstGeom>
              <a:solidFill>
                <a:srgbClr val="CCCC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3" name="グループ化 202"/>
            <p:cNvGrpSpPr/>
            <p:nvPr/>
          </p:nvGrpSpPr>
          <p:grpSpPr>
            <a:xfrm>
              <a:off x="1976434" y="0"/>
              <a:ext cx="975894" cy="128464"/>
              <a:chOff x="0" y="0"/>
              <a:chExt cx="975894" cy="128464"/>
            </a:xfrm>
          </p:grpSpPr>
          <p:sp>
            <p:nvSpPr>
              <p:cNvPr id="204" name="フローチャート : 定義済み処理 203"/>
              <p:cNvSpPr/>
              <p:nvPr/>
            </p:nvSpPr>
            <p:spPr>
              <a:xfrm>
                <a:off x="0" y="0"/>
                <a:ext cx="487947" cy="128464"/>
              </a:xfrm>
              <a:prstGeom prst="flowChartPredefinedProcess">
                <a:avLst/>
              </a:prstGeom>
              <a:solidFill>
                <a:srgbClr val="CC66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5" name="フローチャート : 定義済み処理 204"/>
              <p:cNvSpPr/>
              <p:nvPr/>
            </p:nvSpPr>
            <p:spPr>
              <a:xfrm>
                <a:off x="487947" y="0"/>
                <a:ext cx="487947" cy="128464"/>
              </a:xfrm>
              <a:prstGeom prst="flowChartPredefinedProcess">
                <a:avLst/>
              </a:prstGeom>
              <a:solidFill>
                <a:srgbClr val="CCCC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6" name="グループ化 205"/>
            <p:cNvGrpSpPr/>
            <p:nvPr/>
          </p:nvGrpSpPr>
          <p:grpSpPr>
            <a:xfrm>
              <a:off x="2957162" y="0"/>
              <a:ext cx="975894" cy="128464"/>
              <a:chOff x="0" y="0"/>
              <a:chExt cx="975894" cy="128464"/>
            </a:xfrm>
          </p:grpSpPr>
          <p:sp>
            <p:nvSpPr>
              <p:cNvPr id="207" name="フローチャート : 定義済み処理 206"/>
              <p:cNvSpPr/>
              <p:nvPr/>
            </p:nvSpPr>
            <p:spPr>
              <a:xfrm>
                <a:off x="0" y="0"/>
                <a:ext cx="487947" cy="128464"/>
              </a:xfrm>
              <a:prstGeom prst="flowChartPredefinedProcess">
                <a:avLst/>
              </a:prstGeom>
              <a:solidFill>
                <a:srgbClr val="CC66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8" name="フローチャート : 定義済み処理 207"/>
              <p:cNvSpPr/>
              <p:nvPr/>
            </p:nvSpPr>
            <p:spPr>
              <a:xfrm>
                <a:off x="487947" y="0"/>
                <a:ext cx="487947" cy="128464"/>
              </a:xfrm>
              <a:prstGeom prst="flowChartPredefinedProcess">
                <a:avLst/>
              </a:prstGeom>
              <a:solidFill>
                <a:srgbClr val="CCCC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9" name="グループ化 208"/>
            <p:cNvGrpSpPr/>
            <p:nvPr/>
          </p:nvGrpSpPr>
          <p:grpSpPr>
            <a:xfrm>
              <a:off x="3933056" y="0"/>
              <a:ext cx="975894" cy="128464"/>
              <a:chOff x="0" y="0"/>
              <a:chExt cx="975894" cy="128464"/>
            </a:xfrm>
          </p:grpSpPr>
          <p:sp>
            <p:nvSpPr>
              <p:cNvPr id="210" name="フローチャート : 定義済み処理 209"/>
              <p:cNvSpPr/>
              <p:nvPr/>
            </p:nvSpPr>
            <p:spPr>
              <a:xfrm>
                <a:off x="0" y="0"/>
                <a:ext cx="487947" cy="128464"/>
              </a:xfrm>
              <a:prstGeom prst="flowChartPredefinedProcess">
                <a:avLst/>
              </a:prstGeom>
              <a:solidFill>
                <a:srgbClr val="CC66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1" name="フローチャート : 定義済み処理 210"/>
              <p:cNvSpPr/>
              <p:nvPr/>
            </p:nvSpPr>
            <p:spPr>
              <a:xfrm>
                <a:off x="487947" y="0"/>
                <a:ext cx="487947" cy="128464"/>
              </a:xfrm>
              <a:prstGeom prst="flowChartPredefinedProcess">
                <a:avLst/>
              </a:prstGeom>
              <a:solidFill>
                <a:srgbClr val="CCCC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12" name="グループ化 211"/>
            <p:cNvGrpSpPr/>
            <p:nvPr/>
          </p:nvGrpSpPr>
          <p:grpSpPr>
            <a:xfrm>
              <a:off x="4913784" y="0"/>
              <a:ext cx="975894" cy="128464"/>
              <a:chOff x="0" y="0"/>
              <a:chExt cx="975894" cy="128464"/>
            </a:xfrm>
          </p:grpSpPr>
          <p:sp>
            <p:nvSpPr>
              <p:cNvPr id="213" name="フローチャート : 定義済み処理 212"/>
              <p:cNvSpPr/>
              <p:nvPr/>
            </p:nvSpPr>
            <p:spPr>
              <a:xfrm>
                <a:off x="0" y="0"/>
                <a:ext cx="487947" cy="128464"/>
              </a:xfrm>
              <a:prstGeom prst="flowChartPredefinedProcess">
                <a:avLst/>
              </a:prstGeom>
              <a:solidFill>
                <a:srgbClr val="CC66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4" name="フローチャート : 定義済み処理 213"/>
              <p:cNvSpPr/>
              <p:nvPr/>
            </p:nvSpPr>
            <p:spPr>
              <a:xfrm>
                <a:off x="487947" y="0"/>
                <a:ext cx="487947" cy="128464"/>
              </a:xfrm>
              <a:prstGeom prst="flowChartPredefinedProcess">
                <a:avLst/>
              </a:prstGeom>
              <a:solidFill>
                <a:srgbClr val="CCCC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15" name="グループ化 214"/>
            <p:cNvGrpSpPr/>
            <p:nvPr/>
          </p:nvGrpSpPr>
          <p:grpSpPr>
            <a:xfrm>
              <a:off x="5909490" y="0"/>
              <a:ext cx="975894" cy="128464"/>
              <a:chOff x="0" y="0"/>
              <a:chExt cx="975894" cy="128464"/>
            </a:xfrm>
          </p:grpSpPr>
          <p:sp>
            <p:nvSpPr>
              <p:cNvPr id="216" name="フローチャート : 定義済み処理 215"/>
              <p:cNvSpPr/>
              <p:nvPr/>
            </p:nvSpPr>
            <p:spPr>
              <a:xfrm>
                <a:off x="0" y="0"/>
                <a:ext cx="487947" cy="128464"/>
              </a:xfrm>
              <a:prstGeom prst="flowChartPredefinedProcess">
                <a:avLst/>
              </a:prstGeom>
              <a:solidFill>
                <a:srgbClr val="CC66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7" name="フローチャート : 定義済み処理 216"/>
              <p:cNvSpPr/>
              <p:nvPr/>
            </p:nvSpPr>
            <p:spPr>
              <a:xfrm>
                <a:off x="487947" y="0"/>
                <a:ext cx="487947" cy="128464"/>
              </a:xfrm>
              <a:prstGeom prst="flowChartPredefinedProcess">
                <a:avLst/>
              </a:prstGeom>
              <a:solidFill>
                <a:srgbClr val="CCCC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19" name="フローチャート : 定義済み処理 218"/>
            <p:cNvSpPr/>
            <p:nvPr/>
          </p:nvSpPr>
          <p:spPr>
            <a:xfrm>
              <a:off x="6890218" y="0"/>
              <a:ext cx="487947" cy="128464"/>
            </a:xfrm>
            <a:prstGeom prst="flowChartPredefinedProcess">
              <a:avLst/>
            </a:prstGeom>
            <a:solidFill>
              <a:srgbClr val="CC6600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2" name="グループ化 221"/>
          <p:cNvGrpSpPr/>
          <p:nvPr/>
        </p:nvGrpSpPr>
        <p:grpSpPr>
          <a:xfrm>
            <a:off x="5016" y="2727319"/>
            <a:ext cx="6858000" cy="128464"/>
            <a:chOff x="0" y="0"/>
            <a:chExt cx="7378165" cy="128464"/>
          </a:xfrm>
        </p:grpSpPr>
        <p:grpSp>
          <p:nvGrpSpPr>
            <p:cNvPr id="223" name="グループ化 222"/>
            <p:cNvGrpSpPr/>
            <p:nvPr/>
          </p:nvGrpSpPr>
          <p:grpSpPr>
            <a:xfrm>
              <a:off x="0" y="0"/>
              <a:ext cx="975894" cy="128464"/>
              <a:chOff x="0" y="0"/>
              <a:chExt cx="975894" cy="128464"/>
            </a:xfrm>
          </p:grpSpPr>
          <p:sp>
            <p:nvSpPr>
              <p:cNvPr id="243" name="フローチャート : 定義済み処理 242"/>
              <p:cNvSpPr/>
              <p:nvPr/>
            </p:nvSpPr>
            <p:spPr>
              <a:xfrm>
                <a:off x="0" y="0"/>
                <a:ext cx="487947" cy="128464"/>
              </a:xfrm>
              <a:prstGeom prst="flowChartPredefinedProcess">
                <a:avLst/>
              </a:prstGeom>
              <a:solidFill>
                <a:srgbClr val="CC66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4" name="フローチャート : 定義済み処理 243"/>
              <p:cNvSpPr/>
              <p:nvPr/>
            </p:nvSpPr>
            <p:spPr>
              <a:xfrm>
                <a:off x="487947" y="0"/>
                <a:ext cx="487947" cy="128464"/>
              </a:xfrm>
              <a:prstGeom prst="flowChartPredefinedProcess">
                <a:avLst/>
              </a:prstGeom>
              <a:solidFill>
                <a:srgbClr val="CCCC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4" name="グループ化 223"/>
            <p:cNvGrpSpPr/>
            <p:nvPr/>
          </p:nvGrpSpPr>
          <p:grpSpPr>
            <a:xfrm>
              <a:off x="980728" y="0"/>
              <a:ext cx="975894" cy="128464"/>
              <a:chOff x="0" y="0"/>
              <a:chExt cx="975894" cy="128464"/>
            </a:xfrm>
          </p:grpSpPr>
          <p:sp>
            <p:nvSpPr>
              <p:cNvPr id="241" name="フローチャート : 定義済み処理 240"/>
              <p:cNvSpPr/>
              <p:nvPr/>
            </p:nvSpPr>
            <p:spPr>
              <a:xfrm>
                <a:off x="0" y="0"/>
                <a:ext cx="487947" cy="128464"/>
              </a:xfrm>
              <a:prstGeom prst="flowChartPredefinedProcess">
                <a:avLst/>
              </a:prstGeom>
              <a:solidFill>
                <a:srgbClr val="CC66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2" name="フローチャート : 定義済み処理 241"/>
              <p:cNvSpPr/>
              <p:nvPr/>
            </p:nvSpPr>
            <p:spPr>
              <a:xfrm>
                <a:off x="487947" y="0"/>
                <a:ext cx="487947" cy="128464"/>
              </a:xfrm>
              <a:prstGeom prst="flowChartPredefinedProcess">
                <a:avLst/>
              </a:prstGeom>
              <a:solidFill>
                <a:srgbClr val="CCCC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5" name="グループ化 224"/>
            <p:cNvGrpSpPr/>
            <p:nvPr/>
          </p:nvGrpSpPr>
          <p:grpSpPr>
            <a:xfrm>
              <a:off x="1976434" y="0"/>
              <a:ext cx="975894" cy="128464"/>
              <a:chOff x="0" y="0"/>
              <a:chExt cx="975894" cy="128464"/>
            </a:xfrm>
          </p:grpSpPr>
          <p:sp>
            <p:nvSpPr>
              <p:cNvPr id="239" name="フローチャート : 定義済み処理 238"/>
              <p:cNvSpPr/>
              <p:nvPr/>
            </p:nvSpPr>
            <p:spPr>
              <a:xfrm>
                <a:off x="0" y="0"/>
                <a:ext cx="487947" cy="128464"/>
              </a:xfrm>
              <a:prstGeom prst="flowChartPredefinedProcess">
                <a:avLst/>
              </a:prstGeom>
              <a:solidFill>
                <a:srgbClr val="CC66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0" name="フローチャート : 定義済み処理 239"/>
              <p:cNvSpPr/>
              <p:nvPr/>
            </p:nvSpPr>
            <p:spPr>
              <a:xfrm>
                <a:off x="487947" y="0"/>
                <a:ext cx="487947" cy="128464"/>
              </a:xfrm>
              <a:prstGeom prst="flowChartPredefinedProcess">
                <a:avLst/>
              </a:prstGeom>
              <a:solidFill>
                <a:srgbClr val="CCCC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6" name="グループ化 225"/>
            <p:cNvGrpSpPr/>
            <p:nvPr/>
          </p:nvGrpSpPr>
          <p:grpSpPr>
            <a:xfrm>
              <a:off x="2957162" y="0"/>
              <a:ext cx="975894" cy="128464"/>
              <a:chOff x="0" y="0"/>
              <a:chExt cx="975894" cy="128464"/>
            </a:xfrm>
          </p:grpSpPr>
          <p:sp>
            <p:nvSpPr>
              <p:cNvPr id="237" name="フローチャート : 定義済み処理 236"/>
              <p:cNvSpPr/>
              <p:nvPr/>
            </p:nvSpPr>
            <p:spPr>
              <a:xfrm>
                <a:off x="0" y="0"/>
                <a:ext cx="487947" cy="128464"/>
              </a:xfrm>
              <a:prstGeom prst="flowChartPredefinedProcess">
                <a:avLst/>
              </a:prstGeom>
              <a:solidFill>
                <a:srgbClr val="CC66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8" name="フローチャート : 定義済み処理 237"/>
              <p:cNvSpPr/>
              <p:nvPr/>
            </p:nvSpPr>
            <p:spPr>
              <a:xfrm>
                <a:off x="487947" y="0"/>
                <a:ext cx="487947" cy="128464"/>
              </a:xfrm>
              <a:prstGeom prst="flowChartPredefinedProcess">
                <a:avLst/>
              </a:prstGeom>
              <a:solidFill>
                <a:srgbClr val="CCCC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7" name="グループ化 226"/>
            <p:cNvGrpSpPr/>
            <p:nvPr/>
          </p:nvGrpSpPr>
          <p:grpSpPr>
            <a:xfrm>
              <a:off x="3933056" y="0"/>
              <a:ext cx="975894" cy="128464"/>
              <a:chOff x="0" y="0"/>
              <a:chExt cx="975894" cy="128464"/>
            </a:xfrm>
          </p:grpSpPr>
          <p:sp>
            <p:nvSpPr>
              <p:cNvPr id="235" name="フローチャート : 定義済み処理 234"/>
              <p:cNvSpPr/>
              <p:nvPr/>
            </p:nvSpPr>
            <p:spPr>
              <a:xfrm>
                <a:off x="0" y="0"/>
                <a:ext cx="487947" cy="128464"/>
              </a:xfrm>
              <a:prstGeom prst="flowChartPredefinedProcess">
                <a:avLst/>
              </a:prstGeom>
              <a:solidFill>
                <a:srgbClr val="CC66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6" name="フローチャート : 定義済み処理 235"/>
              <p:cNvSpPr/>
              <p:nvPr/>
            </p:nvSpPr>
            <p:spPr>
              <a:xfrm>
                <a:off x="487947" y="0"/>
                <a:ext cx="487947" cy="128464"/>
              </a:xfrm>
              <a:prstGeom prst="flowChartPredefinedProcess">
                <a:avLst/>
              </a:prstGeom>
              <a:solidFill>
                <a:srgbClr val="CCCC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8" name="グループ化 227"/>
            <p:cNvGrpSpPr/>
            <p:nvPr/>
          </p:nvGrpSpPr>
          <p:grpSpPr>
            <a:xfrm>
              <a:off x="4913784" y="0"/>
              <a:ext cx="975894" cy="128464"/>
              <a:chOff x="0" y="0"/>
              <a:chExt cx="975894" cy="128464"/>
            </a:xfrm>
          </p:grpSpPr>
          <p:sp>
            <p:nvSpPr>
              <p:cNvPr id="233" name="フローチャート : 定義済み処理 232"/>
              <p:cNvSpPr/>
              <p:nvPr/>
            </p:nvSpPr>
            <p:spPr>
              <a:xfrm>
                <a:off x="0" y="0"/>
                <a:ext cx="487947" cy="128464"/>
              </a:xfrm>
              <a:prstGeom prst="flowChartPredefinedProcess">
                <a:avLst/>
              </a:prstGeom>
              <a:solidFill>
                <a:srgbClr val="CC66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4" name="フローチャート : 定義済み処理 233"/>
              <p:cNvSpPr/>
              <p:nvPr/>
            </p:nvSpPr>
            <p:spPr>
              <a:xfrm>
                <a:off x="487947" y="0"/>
                <a:ext cx="487947" cy="128464"/>
              </a:xfrm>
              <a:prstGeom prst="flowChartPredefinedProcess">
                <a:avLst/>
              </a:prstGeom>
              <a:solidFill>
                <a:srgbClr val="CCCC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9" name="グループ化 228"/>
            <p:cNvGrpSpPr/>
            <p:nvPr/>
          </p:nvGrpSpPr>
          <p:grpSpPr>
            <a:xfrm>
              <a:off x="5909490" y="0"/>
              <a:ext cx="975894" cy="128464"/>
              <a:chOff x="0" y="0"/>
              <a:chExt cx="975894" cy="128464"/>
            </a:xfrm>
          </p:grpSpPr>
          <p:sp>
            <p:nvSpPr>
              <p:cNvPr id="231" name="フローチャート : 定義済み処理 230"/>
              <p:cNvSpPr/>
              <p:nvPr/>
            </p:nvSpPr>
            <p:spPr>
              <a:xfrm>
                <a:off x="0" y="0"/>
                <a:ext cx="487947" cy="128464"/>
              </a:xfrm>
              <a:prstGeom prst="flowChartPredefinedProcess">
                <a:avLst/>
              </a:prstGeom>
              <a:solidFill>
                <a:srgbClr val="CC66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2" name="フローチャート : 定義済み処理 231"/>
              <p:cNvSpPr/>
              <p:nvPr/>
            </p:nvSpPr>
            <p:spPr>
              <a:xfrm>
                <a:off x="487947" y="0"/>
                <a:ext cx="487947" cy="128464"/>
              </a:xfrm>
              <a:prstGeom prst="flowChartPredefinedProcess">
                <a:avLst/>
              </a:prstGeom>
              <a:solidFill>
                <a:srgbClr val="CCCC00"/>
              </a:solidFill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30" name="フローチャート : 定義済み処理 229"/>
            <p:cNvSpPr/>
            <p:nvPr/>
          </p:nvSpPr>
          <p:spPr>
            <a:xfrm>
              <a:off x="6890218" y="0"/>
              <a:ext cx="487947" cy="128464"/>
            </a:xfrm>
            <a:prstGeom prst="flowChartPredefinedProcess">
              <a:avLst/>
            </a:prstGeom>
            <a:solidFill>
              <a:srgbClr val="CC6600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46" name="テキスト ボックス 18"/>
          <p:cNvSpPr txBox="1">
            <a:spLocks noChangeArrowheads="1"/>
          </p:cNvSpPr>
          <p:nvPr/>
        </p:nvSpPr>
        <p:spPr bwMode="auto">
          <a:xfrm>
            <a:off x="527050" y="9387879"/>
            <a:ext cx="59975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○○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マンション自治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会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　イベント実行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委員会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本件問合せ先：</a:t>
            </a:r>
            <a:r>
              <a:rPr lang="en-US" altLang="ja-JP" sz="1000" dirty="0" smtClean="0">
                <a:latin typeface="HG丸ｺﾞｼｯｸM-PRO" pitchFamily="50" charset="-128"/>
                <a:ea typeface="HG丸ｺﾞｼｯｸM-PRO" pitchFamily="50" charset="-128"/>
              </a:rPr>
              <a:t>123</a:t>
            </a: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号室　</a:t>
            </a:r>
            <a:r>
              <a:rPr lang="ja-JP" altLang="en-US" sz="1000" dirty="0" err="1" smtClean="0">
                <a:latin typeface="HG丸ｺﾞｼｯｸM-PRO" pitchFamily="50" charset="-128"/>
                <a:ea typeface="HG丸ｺﾞｼｯｸM-PRO" pitchFamily="50" charset="-128"/>
              </a:rPr>
              <a:t>さいばほ</a:t>
            </a: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うむ　</a:t>
            </a:r>
            <a:r>
              <a:rPr lang="en-US" altLang="ja-JP" sz="1000" dirty="0" smtClean="0">
                <a:latin typeface="HG丸ｺﾞｼｯｸM-PRO" pitchFamily="50" charset="-128"/>
                <a:ea typeface="HG丸ｺﾞｼｯｸM-PRO" pitchFamily="50" charset="-128"/>
              </a:rPr>
              <a:t>TEL</a:t>
            </a: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000" dirty="0" smtClean="0">
                <a:latin typeface="HG丸ｺﾞｼｯｸM-PRO" pitchFamily="50" charset="-128"/>
                <a:ea typeface="HG丸ｺﾞｼｯｸM-PRO" pitchFamily="50" charset="-128"/>
              </a:rPr>
              <a:t>012-3456-7890</a:t>
            </a: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000" dirty="0" smtClean="0">
                <a:latin typeface="HG丸ｺﾞｼｯｸM-PRO" pitchFamily="50" charset="-128"/>
                <a:ea typeface="HG丸ｺﾞｼｯｸM-PRO" pitchFamily="50" charset="-128"/>
              </a:rPr>
              <a:t>Email</a:t>
            </a: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000" dirty="0" smtClean="0">
                <a:latin typeface="HG丸ｺﾞｼｯｸM-PRO" pitchFamily="50" charset="-128"/>
                <a:ea typeface="HG丸ｺﾞｼｯｸM-PRO" pitchFamily="50" charset="-128"/>
              </a:rPr>
              <a:t>abc@def.jp</a:t>
            </a:r>
            <a:endParaRPr lang="en-US" altLang="ja-JP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2420888" y="3728864"/>
            <a:ext cx="4143410" cy="2716741"/>
            <a:chOff x="5716756" y="3728864"/>
            <a:chExt cx="4143410" cy="2716741"/>
          </a:xfrm>
        </p:grpSpPr>
        <p:grpSp>
          <p:nvGrpSpPr>
            <p:cNvPr id="248" name="グループ化 247"/>
            <p:cNvGrpSpPr/>
            <p:nvPr/>
          </p:nvGrpSpPr>
          <p:grpSpPr>
            <a:xfrm>
              <a:off x="5749026" y="3728864"/>
              <a:ext cx="4111140" cy="1769123"/>
              <a:chOff x="404664" y="4088904"/>
              <a:chExt cx="3956398" cy="1800200"/>
            </a:xfrm>
          </p:grpSpPr>
          <p:cxnSp>
            <p:nvCxnSpPr>
              <p:cNvPr id="250" name="直線コネクタ 249"/>
              <p:cNvCxnSpPr/>
              <p:nvPr/>
            </p:nvCxnSpPr>
            <p:spPr>
              <a:xfrm>
                <a:off x="404664" y="4088904"/>
                <a:ext cx="3956398" cy="0"/>
              </a:xfrm>
              <a:prstGeom prst="line">
                <a:avLst/>
              </a:prstGeom>
              <a:ln>
                <a:solidFill>
                  <a:srgbClr val="666633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直線コネクタ 250"/>
              <p:cNvCxnSpPr/>
              <p:nvPr/>
            </p:nvCxnSpPr>
            <p:spPr>
              <a:xfrm>
                <a:off x="404664" y="4448944"/>
                <a:ext cx="3956398" cy="0"/>
              </a:xfrm>
              <a:prstGeom prst="line">
                <a:avLst/>
              </a:prstGeom>
              <a:ln>
                <a:solidFill>
                  <a:srgbClr val="666633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直線コネクタ 251"/>
              <p:cNvCxnSpPr/>
              <p:nvPr/>
            </p:nvCxnSpPr>
            <p:spPr>
              <a:xfrm>
                <a:off x="404664" y="4808984"/>
                <a:ext cx="3956398" cy="0"/>
              </a:xfrm>
              <a:prstGeom prst="line">
                <a:avLst/>
              </a:prstGeom>
              <a:ln>
                <a:solidFill>
                  <a:srgbClr val="666633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直線コネクタ 252"/>
              <p:cNvCxnSpPr/>
              <p:nvPr/>
            </p:nvCxnSpPr>
            <p:spPr>
              <a:xfrm>
                <a:off x="404664" y="5169024"/>
                <a:ext cx="3956398" cy="0"/>
              </a:xfrm>
              <a:prstGeom prst="line">
                <a:avLst/>
              </a:prstGeom>
              <a:ln>
                <a:solidFill>
                  <a:srgbClr val="666633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直線コネクタ 253"/>
              <p:cNvCxnSpPr/>
              <p:nvPr/>
            </p:nvCxnSpPr>
            <p:spPr>
              <a:xfrm>
                <a:off x="404664" y="5529064"/>
                <a:ext cx="3956398" cy="0"/>
              </a:xfrm>
              <a:prstGeom prst="line">
                <a:avLst/>
              </a:prstGeom>
              <a:ln>
                <a:solidFill>
                  <a:srgbClr val="666633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直線コネクタ 254"/>
              <p:cNvCxnSpPr/>
              <p:nvPr/>
            </p:nvCxnSpPr>
            <p:spPr>
              <a:xfrm>
                <a:off x="404664" y="5889104"/>
                <a:ext cx="3956398" cy="0"/>
              </a:xfrm>
              <a:prstGeom prst="line">
                <a:avLst/>
              </a:prstGeom>
              <a:ln>
                <a:solidFill>
                  <a:srgbClr val="666633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9" name="直線コネクタ 248"/>
            <p:cNvCxnSpPr/>
            <p:nvPr/>
          </p:nvCxnSpPr>
          <p:spPr>
            <a:xfrm>
              <a:off x="5716756" y="6445605"/>
              <a:ext cx="4111140" cy="0"/>
            </a:xfrm>
            <a:prstGeom prst="line">
              <a:avLst/>
            </a:prstGeom>
            <a:ln>
              <a:solidFill>
                <a:srgbClr val="666633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682" name="Picture 10" descr="C:\Users\s-takaku\Desktop\作業中\組合\20140904_イベント準備\img\photo08_l.png"/>
          <p:cNvPicPr>
            <a:picLocks noChangeAspect="1" noChangeArrowheads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08" t="8000" r="17958" b="5556"/>
          <a:stretch/>
        </p:blipFill>
        <p:spPr bwMode="auto">
          <a:xfrm rot="5045909">
            <a:off x="6095720" y="2654312"/>
            <a:ext cx="630586" cy="64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正方形/長方形 1"/>
          <p:cNvSpPr/>
          <p:nvPr/>
        </p:nvSpPr>
        <p:spPr>
          <a:xfrm rot="20897766">
            <a:off x="178224" y="6273317"/>
            <a:ext cx="988748" cy="394941"/>
          </a:xfrm>
          <a:prstGeom prst="rect">
            <a:avLst/>
          </a:prstGeom>
          <a:solidFill>
            <a:srgbClr val="66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お子様</a:t>
            </a:r>
            <a:endParaRPr lang="en-US" altLang="ja-JP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267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88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高久 さわ子</dc:creator>
  <cp:lastModifiedBy>Administrator</cp:lastModifiedBy>
  <cp:revision>105</cp:revision>
  <cp:lastPrinted>2014-09-09T07:51:15Z</cp:lastPrinted>
  <dcterms:created xsi:type="dcterms:W3CDTF">2014-07-31T02:53:05Z</dcterms:created>
  <dcterms:modified xsi:type="dcterms:W3CDTF">2014-09-09T09:31:17Z</dcterms:modified>
</cp:coreProperties>
</file>